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9" r:id="rId3"/>
    <p:sldId id="282" r:id="rId4"/>
    <p:sldId id="264" r:id="rId5"/>
    <p:sldId id="280" r:id="rId6"/>
    <p:sldId id="275" r:id="rId7"/>
    <p:sldId id="276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3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A74609-542C-4A0F-AAC8-B819B2E680C9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</dgm:pt>
    <dgm:pt modelId="{C7D73BAF-1D07-4A0A-8656-2C5D9C14C6A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10000"/>
            </a:lnSpc>
            <a:spcBef>
              <a:spcPct val="20000"/>
            </a:spcBef>
            <a:spcAft>
              <a:spcPct val="0"/>
            </a:spcAft>
            <a:buClr>
              <a:schemeClr val="hlink"/>
            </a:buClr>
            <a:buSzPct val="80000"/>
            <a:buFontTx/>
            <a:buNone/>
            <a:tabLst/>
          </a:pPr>
          <a:r>
            <a:rPr kumimoji="0" lang="el-G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Α. </a:t>
          </a: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Build a New Vision and Shape a New Course – Strategy</a:t>
          </a:r>
          <a:endParaRPr kumimoji="0" lang="el-GR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AC60D5-5068-44E8-9E93-1C443A8612E6}" type="parTrans" cxnId="{EFF70344-7594-4521-9DBC-4DFD1931B136}">
      <dgm:prSet/>
      <dgm:spPr/>
      <dgm:t>
        <a:bodyPr/>
        <a:lstStyle/>
        <a:p>
          <a:endParaRPr lang="el-GR"/>
        </a:p>
      </dgm:t>
    </dgm:pt>
    <dgm:pt modelId="{D038E393-25A3-4826-B720-AE79B43EC6DE}" type="sibTrans" cxnId="{EFF70344-7594-4521-9DBC-4DFD1931B136}">
      <dgm:prSet/>
      <dgm:spPr/>
      <dgm:t>
        <a:bodyPr/>
        <a:lstStyle/>
        <a:p>
          <a:endParaRPr lang="el-GR"/>
        </a:p>
      </dgm:t>
    </dgm:pt>
    <dgm:pt modelId="{77DF94D2-0162-481E-80C1-52EED29A681A}">
      <dgm:prSet/>
      <dgm:spPr/>
      <dgm:t>
        <a:bodyPr/>
        <a:lstStyle/>
        <a:p>
          <a:pPr marL="34290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C. </a:t>
          </a: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Manage, even more Effectively, your Resources – Management</a:t>
          </a:r>
          <a:endParaRPr kumimoji="0" lang="el-GR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C0C0C0"/>
              </a:outerShdw>
            </a:effectLst>
            <a:latin typeface="Arial" panose="020B0604020202020204" pitchFamily="34" charset="0"/>
          </a:endParaRPr>
        </a:p>
      </dgm:t>
    </dgm:pt>
    <dgm:pt modelId="{322CC671-8E1C-479C-AFC1-90EF43F81F2B}" type="parTrans" cxnId="{D370D679-A7A7-4EBE-BC6E-1781631FA66C}">
      <dgm:prSet/>
      <dgm:spPr/>
      <dgm:t>
        <a:bodyPr/>
        <a:lstStyle/>
        <a:p>
          <a:endParaRPr lang="el-GR"/>
        </a:p>
      </dgm:t>
    </dgm:pt>
    <dgm:pt modelId="{0E4E4603-D660-45F6-9B85-9F4344CFB5B4}" type="sibTrans" cxnId="{D370D679-A7A7-4EBE-BC6E-1781631FA66C}">
      <dgm:prSet/>
      <dgm:spPr/>
      <dgm:t>
        <a:bodyPr/>
        <a:lstStyle/>
        <a:p>
          <a:endParaRPr lang="el-GR"/>
        </a:p>
      </dgm:t>
    </dgm:pt>
    <dgm:pt modelId="{4BC2B68A-8B34-4505-913A-51D90F6A52C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kumimoji="0" lang="el-G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Ε. </a:t>
          </a: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Assimilate the Change and Start Over</a:t>
          </a:r>
          <a:endParaRPr kumimoji="0" lang="el-GR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C0C0C0"/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l-GR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BC13D8-0F4C-4E5E-9092-080E06F891CC}" type="parTrans" cxnId="{4BF61BFF-1AAE-449A-82EC-C86075892BD9}">
      <dgm:prSet/>
      <dgm:spPr/>
      <dgm:t>
        <a:bodyPr/>
        <a:lstStyle/>
        <a:p>
          <a:endParaRPr lang="el-GR"/>
        </a:p>
      </dgm:t>
    </dgm:pt>
    <dgm:pt modelId="{0AE7BA6F-B44E-4EE8-A22D-D2FF46365E15}" type="sibTrans" cxnId="{4BF61BFF-1AAE-449A-82EC-C86075892BD9}">
      <dgm:prSet/>
      <dgm:spPr/>
      <dgm:t>
        <a:bodyPr/>
        <a:lstStyle/>
        <a:p>
          <a:endParaRPr lang="el-GR"/>
        </a:p>
      </dgm:t>
    </dgm:pt>
    <dgm:pt modelId="{998E49F1-0CE8-4355-9678-C1A45C9741A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10000"/>
            </a:lnSpc>
            <a:spcBef>
              <a:spcPct val="20000"/>
            </a:spcBef>
            <a:spcAft>
              <a:spcPct val="0"/>
            </a:spcAft>
            <a:buClr>
              <a:schemeClr val="hlink"/>
            </a:buClr>
            <a:buSzPct val="80000"/>
            <a:buFontTx/>
            <a:buNone/>
            <a:tabLst/>
          </a:pPr>
          <a:r>
            <a:rPr kumimoji="0" lang="el-G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Β.</a:t>
          </a: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Enrich and use your Tools – Technology</a:t>
          </a:r>
          <a:endParaRPr kumimoji="0" lang="el-GR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C0C0C0"/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lvl="0" indent="0" algn="l" defTabSz="914400" rtl="0" eaLnBrk="1" fontAlgn="base" latinLnBrk="0" hangingPunct="1">
            <a:lnSpc>
              <a:spcPct val="110000"/>
            </a:lnSpc>
            <a:spcBef>
              <a:spcPct val="20000"/>
            </a:spcBef>
            <a:spcAft>
              <a:spcPct val="0"/>
            </a:spcAft>
            <a:buClr>
              <a:schemeClr val="hlink"/>
            </a:buClr>
            <a:buSzPct val="80000"/>
            <a:buFontTx/>
            <a:buNone/>
            <a:tabLst/>
          </a:pPr>
          <a:endParaRPr kumimoji="0" lang="el-GR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60A55C-C0A6-459E-B793-2A7C704BCE6E}" type="parTrans" cxnId="{8EB354FF-A358-411D-A41E-C2A74E40BEDD}">
      <dgm:prSet/>
      <dgm:spPr/>
      <dgm:t>
        <a:bodyPr/>
        <a:lstStyle/>
        <a:p>
          <a:endParaRPr lang="el-GR"/>
        </a:p>
      </dgm:t>
    </dgm:pt>
    <dgm:pt modelId="{EBF1251F-F46A-4EE7-8A48-60DDF3850B72}" type="sibTrans" cxnId="{8EB354FF-A358-411D-A41E-C2A74E40BEDD}">
      <dgm:prSet/>
      <dgm:spPr/>
      <dgm:t>
        <a:bodyPr/>
        <a:lstStyle/>
        <a:p>
          <a:endParaRPr lang="el-GR"/>
        </a:p>
      </dgm:t>
    </dgm:pt>
    <dgm:pt modelId="{4E01C022-BA7F-451F-80D4-A3954965F6C3}">
      <dgm:prSet/>
      <dgm:spPr/>
      <dgm:t>
        <a:bodyPr/>
        <a:lstStyle/>
        <a:p>
          <a:pPr marL="342900" marR="0" lvl="0" indent="0" algn="ctr" defTabSz="914400" rtl="0" eaLnBrk="1" fontAlgn="base" latinLnBrk="0" hangingPunct="1">
            <a:lnSpc>
              <a:spcPct val="110000"/>
            </a:lnSpc>
            <a:spcBef>
              <a:spcPct val="20000"/>
            </a:spcBef>
            <a:spcAft>
              <a:spcPct val="0"/>
            </a:spcAft>
            <a:buClr>
              <a:schemeClr val="hlink"/>
            </a:buClr>
            <a:buSzPct val="80000"/>
            <a:buFontTx/>
            <a:buNone/>
            <a:tabLst/>
          </a:pPr>
          <a:r>
            <a:rPr kumimoji="0" lang="el-GR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D. </a:t>
          </a: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Innovate, Synthesize and Balance your Overall Answer in </a:t>
          </a:r>
          <a:r>
            <a:rPr kumimoji="0" lang="en-US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Stra.Tech.Man</a:t>
          </a:r>
          <a:r>
            <a: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 terms</a:t>
          </a:r>
          <a:endParaRPr kumimoji="0" lang="el-GR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C0C0C0"/>
              </a:outerShdw>
            </a:effectLst>
            <a:latin typeface="Arial" panose="020B0604020202020204" pitchFamily="34" charset="0"/>
          </a:endParaRPr>
        </a:p>
      </dgm:t>
    </dgm:pt>
    <dgm:pt modelId="{CBDC2738-3317-4DC1-9ECF-D87BCB417CD9}" type="sibTrans" cxnId="{C1253F39-9A6A-4351-AEC0-B78B7F9AA4BB}">
      <dgm:prSet/>
      <dgm:spPr/>
      <dgm:t>
        <a:bodyPr/>
        <a:lstStyle/>
        <a:p>
          <a:endParaRPr lang="el-GR"/>
        </a:p>
      </dgm:t>
    </dgm:pt>
    <dgm:pt modelId="{2FD25D05-898D-4337-9F6E-BE2FA03386E4}" type="parTrans" cxnId="{C1253F39-9A6A-4351-AEC0-B78B7F9AA4BB}">
      <dgm:prSet/>
      <dgm:spPr/>
      <dgm:t>
        <a:bodyPr/>
        <a:lstStyle/>
        <a:p>
          <a:endParaRPr lang="el-GR"/>
        </a:p>
      </dgm:t>
    </dgm:pt>
    <dgm:pt modelId="{5825D28B-FEB8-4218-B5A9-46B54AF5C121}" type="pres">
      <dgm:prSet presAssocID="{79A74609-542C-4A0F-AAC8-B819B2E680C9}" presName="cycle" presStyleCnt="0">
        <dgm:presLayoutVars>
          <dgm:dir/>
          <dgm:resizeHandles val="exact"/>
        </dgm:presLayoutVars>
      </dgm:prSet>
      <dgm:spPr/>
    </dgm:pt>
    <dgm:pt modelId="{A6CAF9FA-FEEE-4652-A8B3-93BBDA0787C9}" type="pres">
      <dgm:prSet presAssocID="{C7D73BAF-1D07-4A0A-8656-2C5D9C14C6A4}" presName="dummy" presStyleCnt="0"/>
      <dgm:spPr/>
    </dgm:pt>
    <dgm:pt modelId="{611AB685-BC86-42FF-A40C-F7C40207DCE1}" type="pres">
      <dgm:prSet presAssocID="{C7D73BAF-1D07-4A0A-8656-2C5D9C14C6A4}" presName="node" presStyleLbl="revTx" presStyleIdx="0" presStyleCnt="5" custRadScaleRad="96377" custRadScaleInc="1356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FE7D05B-41C2-41B1-8A71-3557C7274D3B}" type="pres">
      <dgm:prSet presAssocID="{D038E393-25A3-4826-B720-AE79B43EC6DE}" presName="sibTrans" presStyleLbl="node1" presStyleIdx="0" presStyleCnt="5"/>
      <dgm:spPr/>
      <dgm:t>
        <a:bodyPr/>
        <a:lstStyle/>
        <a:p>
          <a:endParaRPr lang="el-GR"/>
        </a:p>
      </dgm:t>
    </dgm:pt>
    <dgm:pt modelId="{6320A1E2-7F32-4536-8B34-A3E2CAA61F12}" type="pres">
      <dgm:prSet presAssocID="{998E49F1-0CE8-4355-9678-C1A45C9741A8}" presName="dummy" presStyleCnt="0"/>
      <dgm:spPr/>
    </dgm:pt>
    <dgm:pt modelId="{02629514-A29E-4716-AD34-EE194A34F9D8}" type="pres">
      <dgm:prSet presAssocID="{998E49F1-0CE8-4355-9678-C1A45C9741A8}" presName="node" presStyleLbl="revTx" presStyleIdx="1" presStyleCnt="5" custScaleX="13501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17CF11D-AA4C-4FC6-A6CC-7C3A1E32A5A1}" type="pres">
      <dgm:prSet presAssocID="{EBF1251F-F46A-4EE7-8A48-60DDF3850B72}" presName="sibTrans" presStyleLbl="node1" presStyleIdx="1" presStyleCnt="5" custLinFactNeighborX="2948" custLinFactNeighborY="-19"/>
      <dgm:spPr/>
      <dgm:t>
        <a:bodyPr/>
        <a:lstStyle/>
        <a:p>
          <a:endParaRPr lang="el-GR"/>
        </a:p>
      </dgm:t>
    </dgm:pt>
    <dgm:pt modelId="{3699C5AB-EA8D-49C0-BFDC-8265A0146795}" type="pres">
      <dgm:prSet presAssocID="{77DF94D2-0162-481E-80C1-52EED29A681A}" presName="dummy" presStyleCnt="0"/>
      <dgm:spPr/>
    </dgm:pt>
    <dgm:pt modelId="{C711B8AF-AA16-4A98-BFD8-C947E1CF7A1C}" type="pres">
      <dgm:prSet presAssocID="{77DF94D2-0162-481E-80C1-52EED29A681A}" presName="node" presStyleLbl="revTx" presStyleIdx="2" presStyleCnt="5" custScaleX="151788" custRadScaleRad="94832" custRadScaleInc="1719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CD20F34-BCCC-494C-ACB4-130C57613CF7}" type="pres">
      <dgm:prSet presAssocID="{0E4E4603-D660-45F6-9B85-9F4344CFB5B4}" presName="sibTrans" presStyleLbl="node1" presStyleIdx="2" presStyleCnt="5"/>
      <dgm:spPr/>
      <dgm:t>
        <a:bodyPr/>
        <a:lstStyle/>
        <a:p>
          <a:endParaRPr lang="el-GR"/>
        </a:p>
      </dgm:t>
    </dgm:pt>
    <dgm:pt modelId="{301B4645-52DA-4D13-8C8A-A983E8CB7A86}" type="pres">
      <dgm:prSet presAssocID="{4E01C022-BA7F-451F-80D4-A3954965F6C3}" presName="dummy" presStyleCnt="0"/>
      <dgm:spPr/>
    </dgm:pt>
    <dgm:pt modelId="{C454A25A-1892-48E8-9F5C-439915D62812}" type="pres">
      <dgm:prSet presAssocID="{4E01C022-BA7F-451F-80D4-A3954965F6C3}" presName="node" presStyleLbl="revTx" presStyleIdx="3" presStyleCnt="5" custScaleX="148875" custRadScaleRad="103703" custRadScaleInc="1427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FBA76E9-4DC1-4628-81F6-3D9FD2701C52}" type="pres">
      <dgm:prSet presAssocID="{CBDC2738-3317-4DC1-9ECF-D87BCB417CD9}" presName="sibTrans" presStyleLbl="node1" presStyleIdx="3" presStyleCnt="5" custLinFactNeighborX="-2414" custLinFactNeighborY="-7169"/>
      <dgm:spPr/>
      <dgm:t>
        <a:bodyPr/>
        <a:lstStyle/>
        <a:p>
          <a:endParaRPr lang="el-GR"/>
        </a:p>
      </dgm:t>
    </dgm:pt>
    <dgm:pt modelId="{151CF5A1-FAA0-465A-A562-DC402A568CBC}" type="pres">
      <dgm:prSet presAssocID="{4BC2B68A-8B34-4505-913A-51D90F6A52C5}" presName="dummy" presStyleCnt="0"/>
      <dgm:spPr/>
    </dgm:pt>
    <dgm:pt modelId="{15645115-F0FC-4101-AE31-F2B406910CEF}" type="pres">
      <dgm:prSet presAssocID="{4BC2B68A-8B34-4505-913A-51D90F6A52C5}" presName="node" presStyleLbl="revTx" presStyleIdx="4" presStyleCnt="5" custRadScaleRad="101350" custRadScaleInc="-1289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7332D87-744F-436F-A853-B68DA7E9D4FD}" type="pres">
      <dgm:prSet presAssocID="{0AE7BA6F-B44E-4EE8-A22D-D2FF46365E15}" presName="sibTrans" presStyleLbl="node1" presStyleIdx="4" presStyleCnt="5"/>
      <dgm:spPr/>
      <dgm:t>
        <a:bodyPr/>
        <a:lstStyle/>
        <a:p>
          <a:endParaRPr lang="el-GR"/>
        </a:p>
      </dgm:t>
    </dgm:pt>
  </dgm:ptLst>
  <dgm:cxnLst>
    <dgm:cxn modelId="{D370D679-A7A7-4EBE-BC6E-1781631FA66C}" srcId="{79A74609-542C-4A0F-AAC8-B819B2E680C9}" destId="{77DF94D2-0162-481E-80C1-52EED29A681A}" srcOrd="2" destOrd="0" parTransId="{322CC671-8E1C-479C-AFC1-90EF43F81F2B}" sibTransId="{0E4E4603-D660-45F6-9B85-9F4344CFB5B4}"/>
    <dgm:cxn modelId="{20199F59-A331-4DA8-A06B-28075D2B4107}" type="presOf" srcId="{C7D73BAF-1D07-4A0A-8656-2C5D9C14C6A4}" destId="{611AB685-BC86-42FF-A40C-F7C40207DCE1}" srcOrd="0" destOrd="0" presId="urn:microsoft.com/office/officeart/2005/8/layout/cycle1"/>
    <dgm:cxn modelId="{DAF901F1-E627-49C2-9633-7612F8BCAB87}" type="presOf" srcId="{998E49F1-0CE8-4355-9678-C1A45C9741A8}" destId="{02629514-A29E-4716-AD34-EE194A34F9D8}" srcOrd="0" destOrd="0" presId="urn:microsoft.com/office/officeart/2005/8/layout/cycle1"/>
    <dgm:cxn modelId="{8EB354FF-A358-411D-A41E-C2A74E40BEDD}" srcId="{79A74609-542C-4A0F-AAC8-B819B2E680C9}" destId="{998E49F1-0CE8-4355-9678-C1A45C9741A8}" srcOrd="1" destOrd="0" parTransId="{0060A55C-C0A6-459E-B793-2A7C704BCE6E}" sibTransId="{EBF1251F-F46A-4EE7-8A48-60DDF3850B72}"/>
    <dgm:cxn modelId="{59ABBD7D-5AF3-4BE9-8796-8897DC78A91B}" type="presOf" srcId="{CBDC2738-3317-4DC1-9ECF-D87BCB417CD9}" destId="{CFBA76E9-4DC1-4628-81F6-3D9FD2701C52}" srcOrd="0" destOrd="0" presId="urn:microsoft.com/office/officeart/2005/8/layout/cycle1"/>
    <dgm:cxn modelId="{B021A3A1-AB1C-4B89-A64F-445B2C6D5146}" type="presOf" srcId="{0E4E4603-D660-45F6-9B85-9F4344CFB5B4}" destId="{6CD20F34-BCCC-494C-ACB4-130C57613CF7}" srcOrd="0" destOrd="0" presId="urn:microsoft.com/office/officeart/2005/8/layout/cycle1"/>
    <dgm:cxn modelId="{4BF61BFF-1AAE-449A-82EC-C86075892BD9}" srcId="{79A74609-542C-4A0F-AAC8-B819B2E680C9}" destId="{4BC2B68A-8B34-4505-913A-51D90F6A52C5}" srcOrd="4" destOrd="0" parTransId="{C9BC13D8-0F4C-4E5E-9092-080E06F891CC}" sibTransId="{0AE7BA6F-B44E-4EE8-A22D-D2FF46365E15}"/>
    <dgm:cxn modelId="{318F5363-B454-4C7C-B9C3-91165A91136E}" type="presOf" srcId="{EBF1251F-F46A-4EE7-8A48-60DDF3850B72}" destId="{E17CF11D-AA4C-4FC6-A6CC-7C3A1E32A5A1}" srcOrd="0" destOrd="0" presId="urn:microsoft.com/office/officeart/2005/8/layout/cycle1"/>
    <dgm:cxn modelId="{216C04AB-77C3-4E40-9AB4-2CFB07353274}" type="presOf" srcId="{77DF94D2-0162-481E-80C1-52EED29A681A}" destId="{C711B8AF-AA16-4A98-BFD8-C947E1CF7A1C}" srcOrd="0" destOrd="0" presId="urn:microsoft.com/office/officeart/2005/8/layout/cycle1"/>
    <dgm:cxn modelId="{9D6E82CC-C115-4D4A-B016-F02AB95BBC61}" type="presOf" srcId="{4BC2B68A-8B34-4505-913A-51D90F6A52C5}" destId="{15645115-F0FC-4101-AE31-F2B406910CEF}" srcOrd="0" destOrd="0" presId="urn:microsoft.com/office/officeart/2005/8/layout/cycle1"/>
    <dgm:cxn modelId="{790B0619-DF2A-4D0B-B46C-225866F940FD}" type="presOf" srcId="{4E01C022-BA7F-451F-80D4-A3954965F6C3}" destId="{C454A25A-1892-48E8-9F5C-439915D62812}" srcOrd="0" destOrd="0" presId="urn:microsoft.com/office/officeart/2005/8/layout/cycle1"/>
    <dgm:cxn modelId="{AA8B966B-550C-4D44-84EC-B6FFD9FE92E2}" type="presOf" srcId="{79A74609-542C-4A0F-AAC8-B819B2E680C9}" destId="{5825D28B-FEB8-4218-B5A9-46B54AF5C121}" srcOrd="0" destOrd="0" presId="urn:microsoft.com/office/officeart/2005/8/layout/cycle1"/>
    <dgm:cxn modelId="{DAACB4FA-F3F5-4840-A6BC-3ECFA15E77D6}" type="presOf" srcId="{0AE7BA6F-B44E-4EE8-A22D-D2FF46365E15}" destId="{47332D87-744F-436F-A853-B68DA7E9D4FD}" srcOrd="0" destOrd="0" presId="urn:microsoft.com/office/officeart/2005/8/layout/cycle1"/>
    <dgm:cxn modelId="{C1253F39-9A6A-4351-AEC0-B78B7F9AA4BB}" srcId="{79A74609-542C-4A0F-AAC8-B819B2E680C9}" destId="{4E01C022-BA7F-451F-80D4-A3954965F6C3}" srcOrd="3" destOrd="0" parTransId="{2FD25D05-898D-4337-9F6E-BE2FA03386E4}" sibTransId="{CBDC2738-3317-4DC1-9ECF-D87BCB417CD9}"/>
    <dgm:cxn modelId="{EFF70344-7594-4521-9DBC-4DFD1931B136}" srcId="{79A74609-542C-4A0F-AAC8-B819B2E680C9}" destId="{C7D73BAF-1D07-4A0A-8656-2C5D9C14C6A4}" srcOrd="0" destOrd="0" parTransId="{52AC60D5-5068-44E8-9E93-1C443A8612E6}" sibTransId="{D038E393-25A3-4826-B720-AE79B43EC6DE}"/>
    <dgm:cxn modelId="{380A3C36-8D4D-4A9C-96A8-B20B7C444668}" type="presOf" srcId="{D038E393-25A3-4826-B720-AE79B43EC6DE}" destId="{CFE7D05B-41C2-41B1-8A71-3557C7274D3B}" srcOrd="0" destOrd="0" presId="urn:microsoft.com/office/officeart/2005/8/layout/cycle1"/>
    <dgm:cxn modelId="{0AFA8F9D-F911-49C3-8AD8-D47547C5A71C}" type="presParOf" srcId="{5825D28B-FEB8-4218-B5A9-46B54AF5C121}" destId="{A6CAF9FA-FEEE-4652-A8B3-93BBDA0787C9}" srcOrd="0" destOrd="0" presId="urn:microsoft.com/office/officeart/2005/8/layout/cycle1"/>
    <dgm:cxn modelId="{B4AC3411-ACE4-4BCB-9C89-51D12CEA7F4A}" type="presParOf" srcId="{5825D28B-FEB8-4218-B5A9-46B54AF5C121}" destId="{611AB685-BC86-42FF-A40C-F7C40207DCE1}" srcOrd="1" destOrd="0" presId="urn:microsoft.com/office/officeart/2005/8/layout/cycle1"/>
    <dgm:cxn modelId="{FB3A017A-BAB5-4D4E-A59E-84601246D796}" type="presParOf" srcId="{5825D28B-FEB8-4218-B5A9-46B54AF5C121}" destId="{CFE7D05B-41C2-41B1-8A71-3557C7274D3B}" srcOrd="2" destOrd="0" presId="urn:microsoft.com/office/officeart/2005/8/layout/cycle1"/>
    <dgm:cxn modelId="{F17D8985-5BF8-4D36-830C-EBF23A23BBB1}" type="presParOf" srcId="{5825D28B-FEB8-4218-B5A9-46B54AF5C121}" destId="{6320A1E2-7F32-4536-8B34-A3E2CAA61F12}" srcOrd="3" destOrd="0" presId="urn:microsoft.com/office/officeart/2005/8/layout/cycle1"/>
    <dgm:cxn modelId="{0E991E03-785F-4988-B16C-9639F7625990}" type="presParOf" srcId="{5825D28B-FEB8-4218-B5A9-46B54AF5C121}" destId="{02629514-A29E-4716-AD34-EE194A34F9D8}" srcOrd="4" destOrd="0" presId="urn:microsoft.com/office/officeart/2005/8/layout/cycle1"/>
    <dgm:cxn modelId="{FA20CA47-AD02-4D00-BBBB-F25629F88A82}" type="presParOf" srcId="{5825D28B-FEB8-4218-B5A9-46B54AF5C121}" destId="{E17CF11D-AA4C-4FC6-A6CC-7C3A1E32A5A1}" srcOrd="5" destOrd="0" presId="urn:microsoft.com/office/officeart/2005/8/layout/cycle1"/>
    <dgm:cxn modelId="{B575A744-A027-49D8-B09B-B2950999CBBC}" type="presParOf" srcId="{5825D28B-FEB8-4218-B5A9-46B54AF5C121}" destId="{3699C5AB-EA8D-49C0-BFDC-8265A0146795}" srcOrd="6" destOrd="0" presId="urn:microsoft.com/office/officeart/2005/8/layout/cycle1"/>
    <dgm:cxn modelId="{DA3B80E9-C2F8-41FD-A2A7-BBEE8E0FB140}" type="presParOf" srcId="{5825D28B-FEB8-4218-B5A9-46B54AF5C121}" destId="{C711B8AF-AA16-4A98-BFD8-C947E1CF7A1C}" srcOrd="7" destOrd="0" presId="urn:microsoft.com/office/officeart/2005/8/layout/cycle1"/>
    <dgm:cxn modelId="{1B8F92A1-FE69-4CB0-A611-81C87402ACB3}" type="presParOf" srcId="{5825D28B-FEB8-4218-B5A9-46B54AF5C121}" destId="{6CD20F34-BCCC-494C-ACB4-130C57613CF7}" srcOrd="8" destOrd="0" presId="urn:microsoft.com/office/officeart/2005/8/layout/cycle1"/>
    <dgm:cxn modelId="{1589D4EE-4A6D-429E-9CA6-0289F02DFE5A}" type="presParOf" srcId="{5825D28B-FEB8-4218-B5A9-46B54AF5C121}" destId="{301B4645-52DA-4D13-8C8A-A983E8CB7A86}" srcOrd="9" destOrd="0" presId="urn:microsoft.com/office/officeart/2005/8/layout/cycle1"/>
    <dgm:cxn modelId="{AB8E6DB0-D263-4619-9477-4CB7C4D05994}" type="presParOf" srcId="{5825D28B-FEB8-4218-B5A9-46B54AF5C121}" destId="{C454A25A-1892-48E8-9F5C-439915D62812}" srcOrd="10" destOrd="0" presId="urn:microsoft.com/office/officeart/2005/8/layout/cycle1"/>
    <dgm:cxn modelId="{666E8D04-D755-43AD-ABBA-043422B539CA}" type="presParOf" srcId="{5825D28B-FEB8-4218-B5A9-46B54AF5C121}" destId="{CFBA76E9-4DC1-4628-81F6-3D9FD2701C52}" srcOrd="11" destOrd="0" presId="urn:microsoft.com/office/officeart/2005/8/layout/cycle1"/>
    <dgm:cxn modelId="{E743D4E9-CD3B-4859-9ECE-A3DB09E9BAE3}" type="presParOf" srcId="{5825D28B-FEB8-4218-B5A9-46B54AF5C121}" destId="{151CF5A1-FAA0-465A-A562-DC402A568CBC}" srcOrd="12" destOrd="0" presId="urn:microsoft.com/office/officeart/2005/8/layout/cycle1"/>
    <dgm:cxn modelId="{52CBA9CF-6D41-479C-9876-E12980CFD78B}" type="presParOf" srcId="{5825D28B-FEB8-4218-B5A9-46B54AF5C121}" destId="{15645115-F0FC-4101-AE31-F2B406910CEF}" srcOrd="13" destOrd="0" presId="urn:microsoft.com/office/officeart/2005/8/layout/cycle1"/>
    <dgm:cxn modelId="{82076F70-BB26-44F8-B52C-B32D6A49A126}" type="presParOf" srcId="{5825D28B-FEB8-4218-B5A9-46B54AF5C121}" destId="{47332D87-744F-436F-A853-B68DA7E9D4FD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1AB685-BC86-42FF-A40C-F7C40207DCE1}">
      <dsp:nvSpPr>
        <dsp:cNvPr id="0" name=""/>
        <dsp:cNvSpPr/>
      </dsp:nvSpPr>
      <dsp:spPr>
        <a:xfrm>
          <a:off x="5155797" y="143459"/>
          <a:ext cx="1074490" cy="1074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10000"/>
            </a:lnSpc>
            <a:spcBef>
              <a:spcPct val="0"/>
            </a:spcBef>
            <a:spcAft>
              <a:spcPct val="0"/>
            </a:spcAft>
            <a:buClr>
              <a:schemeClr val="hlink"/>
            </a:buClr>
            <a:buSzPct val="80000"/>
            <a:buFontTx/>
            <a:buNone/>
            <a:tabLst/>
          </a:pPr>
          <a:r>
            <a:rPr kumimoji="0" lang="el-GR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Α. </a:t>
          </a:r>
          <a:r>
            <a:rPr kumimoji="0" lang="en-US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Build a New Vision and Shape a New Course – Strategy</a:t>
          </a:r>
          <a:endParaRPr kumimoji="0" lang="el-GR" sz="11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55797" y="143459"/>
        <a:ext cx="1074490" cy="1074490"/>
      </dsp:txXfrm>
    </dsp:sp>
    <dsp:sp modelId="{CFE7D05B-41C2-41B1-8A71-3557C7274D3B}">
      <dsp:nvSpPr>
        <dsp:cNvPr id="0" name=""/>
        <dsp:cNvSpPr/>
      </dsp:nvSpPr>
      <dsp:spPr>
        <a:xfrm>
          <a:off x="2592049" y="138755"/>
          <a:ext cx="4029725" cy="4029725"/>
        </a:xfrm>
        <a:prstGeom prst="circularArrow">
          <a:avLst>
            <a:gd name="adj1" fmla="val 5199"/>
            <a:gd name="adj2" fmla="val 335865"/>
            <a:gd name="adj3" fmla="val 21026652"/>
            <a:gd name="adj4" fmla="val 19706603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29514-A29E-4716-AD34-EE194A34F9D8}">
      <dsp:nvSpPr>
        <dsp:cNvPr id="0" name=""/>
        <dsp:cNvSpPr/>
      </dsp:nvSpPr>
      <dsp:spPr>
        <a:xfrm>
          <a:off x="5577750" y="2030208"/>
          <a:ext cx="1450669" cy="1074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10000"/>
            </a:lnSpc>
            <a:spcBef>
              <a:spcPct val="0"/>
            </a:spcBef>
            <a:spcAft>
              <a:spcPct val="0"/>
            </a:spcAft>
            <a:buClr>
              <a:schemeClr val="hlink"/>
            </a:buClr>
            <a:buSzPct val="80000"/>
            <a:buFontTx/>
            <a:buNone/>
            <a:tabLst/>
          </a:pPr>
          <a:r>
            <a:rPr kumimoji="0" lang="el-GR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Β.</a:t>
          </a:r>
          <a:r>
            <a:rPr kumimoji="0" lang="en-US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 Enrich and use your Tools – Technology</a:t>
          </a:r>
          <a:endParaRPr kumimoji="0" lang="el-GR" sz="11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C0C0C0"/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lvl="0" indent="0" algn="l" defTabSz="914400" rtl="0" eaLnBrk="1" fontAlgn="base" latinLnBrk="0" hangingPunct="1">
            <a:lnSpc>
              <a:spcPct val="110000"/>
            </a:lnSpc>
            <a:spcBef>
              <a:spcPct val="0"/>
            </a:spcBef>
            <a:spcAft>
              <a:spcPct val="0"/>
            </a:spcAft>
            <a:buClr>
              <a:schemeClr val="hlink"/>
            </a:buClr>
            <a:buSzPct val="80000"/>
            <a:buFontTx/>
            <a:buNone/>
            <a:tabLst/>
          </a:pPr>
          <a:endParaRPr kumimoji="0" lang="el-GR" sz="11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77750" y="2030208"/>
        <a:ext cx="1450669" cy="1074490"/>
      </dsp:txXfrm>
    </dsp:sp>
    <dsp:sp modelId="{E17CF11D-AA4C-4FC6-A6CC-7C3A1E32A5A1}">
      <dsp:nvSpPr>
        <dsp:cNvPr id="0" name=""/>
        <dsp:cNvSpPr/>
      </dsp:nvSpPr>
      <dsp:spPr>
        <a:xfrm>
          <a:off x="2834802" y="-149630"/>
          <a:ext cx="4029725" cy="4029725"/>
        </a:xfrm>
        <a:prstGeom prst="circularArrow">
          <a:avLst>
            <a:gd name="adj1" fmla="val 5199"/>
            <a:gd name="adj2" fmla="val 335865"/>
            <a:gd name="adj3" fmla="val 3958227"/>
            <a:gd name="adj4" fmla="val 2631289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11B8AF-AA16-4A98-BFD8-C947E1CF7A1C}">
      <dsp:nvSpPr>
        <dsp:cNvPr id="0" name=""/>
        <dsp:cNvSpPr/>
      </dsp:nvSpPr>
      <dsp:spPr>
        <a:xfrm>
          <a:off x="3665204" y="3168805"/>
          <a:ext cx="1630947" cy="1074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34290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C. </a:t>
          </a:r>
          <a:r>
            <a:rPr kumimoji="0" lang="en-US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Manage, even more Effectively, your Resources – Management</a:t>
          </a:r>
          <a:endParaRPr kumimoji="0" lang="el-GR" sz="11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C0C0C0"/>
              </a:outerShdw>
            </a:effectLst>
            <a:latin typeface="Arial" panose="020B0604020202020204" pitchFamily="34" charset="0"/>
          </a:endParaRPr>
        </a:p>
      </dsp:txBody>
      <dsp:txXfrm>
        <a:off x="3665204" y="3168805"/>
        <a:ext cx="1630947" cy="1074490"/>
      </dsp:txXfrm>
    </dsp:sp>
    <dsp:sp modelId="{6CD20F34-BCCC-494C-ACB4-130C57613CF7}">
      <dsp:nvSpPr>
        <dsp:cNvPr id="0" name=""/>
        <dsp:cNvSpPr/>
      </dsp:nvSpPr>
      <dsp:spPr>
        <a:xfrm>
          <a:off x="2301042" y="-252451"/>
          <a:ext cx="4029725" cy="4029725"/>
        </a:xfrm>
        <a:prstGeom prst="circularArrow">
          <a:avLst>
            <a:gd name="adj1" fmla="val 5199"/>
            <a:gd name="adj2" fmla="val 335865"/>
            <a:gd name="adj3" fmla="val 7785500"/>
            <a:gd name="adj4" fmla="val 6680585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54A25A-1892-48E8-9F5C-439915D62812}">
      <dsp:nvSpPr>
        <dsp:cNvPr id="0" name=""/>
        <dsp:cNvSpPr/>
      </dsp:nvSpPr>
      <dsp:spPr>
        <a:xfrm>
          <a:off x="2008463" y="1944259"/>
          <a:ext cx="1599647" cy="1074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342900" marR="0" lvl="0" indent="0" algn="ctr" defTabSz="914400" rtl="0" eaLnBrk="1" fontAlgn="base" latinLnBrk="0" hangingPunct="1">
            <a:lnSpc>
              <a:spcPct val="110000"/>
            </a:lnSpc>
            <a:spcBef>
              <a:spcPct val="0"/>
            </a:spcBef>
            <a:spcAft>
              <a:spcPct val="0"/>
            </a:spcAft>
            <a:buClr>
              <a:schemeClr val="hlink"/>
            </a:buClr>
            <a:buSzPct val="80000"/>
            <a:buFontTx/>
            <a:buNone/>
            <a:tabLst/>
          </a:pPr>
          <a:r>
            <a:rPr kumimoji="0" lang="el-GR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D. </a:t>
          </a:r>
          <a:r>
            <a:rPr kumimoji="0" lang="en-US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Innovate, Synthesize and Balance your Overall Answer in </a:t>
          </a:r>
          <a:r>
            <a:rPr kumimoji="0" lang="en-US" sz="11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Stra.Tech.Man</a:t>
          </a:r>
          <a:r>
            <a:rPr kumimoji="0" lang="en-US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rPr>
            <a:t> terms</a:t>
          </a:r>
          <a:endParaRPr kumimoji="0" lang="el-GR" sz="11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C0C0C0"/>
              </a:outerShdw>
            </a:effectLst>
            <a:latin typeface="Arial" panose="020B0604020202020204" pitchFamily="34" charset="0"/>
          </a:endParaRPr>
        </a:p>
      </dsp:txBody>
      <dsp:txXfrm>
        <a:off x="2008463" y="1944259"/>
        <a:ext cx="1599647" cy="1074490"/>
      </dsp:txXfrm>
    </dsp:sp>
    <dsp:sp modelId="{CFBA76E9-4DC1-4628-81F6-3D9FD2701C52}">
      <dsp:nvSpPr>
        <dsp:cNvPr id="0" name=""/>
        <dsp:cNvSpPr/>
      </dsp:nvSpPr>
      <dsp:spPr>
        <a:xfrm>
          <a:off x="2419904" y="-215449"/>
          <a:ext cx="4029725" cy="4029725"/>
        </a:xfrm>
        <a:prstGeom prst="circularArrow">
          <a:avLst>
            <a:gd name="adj1" fmla="val 5199"/>
            <a:gd name="adj2" fmla="val 335865"/>
            <a:gd name="adj3" fmla="val 12372732"/>
            <a:gd name="adj4" fmla="val 11077272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45115-F0FC-4101-AE31-F2B406910CEF}">
      <dsp:nvSpPr>
        <dsp:cNvPr id="0" name=""/>
        <dsp:cNvSpPr/>
      </dsp:nvSpPr>
      <dsp:spPr>
        <a:xfrm>
          <a:off x="2922796" y="71418"/>
          <a:ext cx="1074490" cy="1074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l-GR" sz="11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kumimoji="0" lang="el-GR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Ε. </a:t>
          </a:r>
          <a:r>
            <a:rPr kumimoji="0" lang="en-US" sz="11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Assimilate the Change and Start Over</a:t>
          </a:r>
          <a:endParaRPr kumimoji="0" lang="el-GR" sz="11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C0C0C0"/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l-GR" sz="11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22796" y="71418"/>
        <a:ext cx="1074490" cy="1074490"/>
      </dsp:txXfrm>
    </dsp:sp>
    <dsp:sp modelId="{47332D87-744F-436F-A853-B68DA7E9D4FD}">
      <dsp:nvSpPr>
        <dsp:cNvPr id="0" name=""/>
        <dsp:cNvSpPr/>
      </dsp:nvSpPr>
      <dsp:spPr>
        <a:xfrm>
          <a:off x="2451050" y="17594"/>
          <a:ext cx="4029725" cy="4029725"/>
        </a:xfrm>
        <a:prstGeom prst="circularArrow">
          <a:avLst>
            <a:gd name="adj1" fmla="val 5199"/>
            <a:gd name="adj2" fmla="val 335865"/>
            <a:gd name="adj3" fmla="val 17225992"/>
            <a:gd name="adj4" fmla="val 15288270"/>
            <a:gd name="adj5" fmla="val 6066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4847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8667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1933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2385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297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9871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374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3978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9705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917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367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FF372-F564-4B74-A7C6-1C7E6097E1C8}" type="datetimeFigureOut">
              <a:rPr lang="el-GR" smtClean="0"/>
              <a:pPr/>
              <a:t>22/3/2019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024D2-2EA0-41F4-995E-56BFED89959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3938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PowerPoint_Slide1.sld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4 - Στρογγυλεμένο ορθογώνιο"/>
          <p:cNvSpPr/>
          <p:nvPr/>
        </p:nvSpPr>
        <p:spPr>
          <a:xfrm>
            <a:off x="1550582" y="1545265"/>
            <a:ext cx="8763000" cy="50292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493432" y="2154865"/>
            <a:ext cx="3095625" cy="287972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 i="1" u="sng" dirty="0" smtClean="0">
                <a:latin typeface="Tahoma" pitchFamily="34" charset="0"/>
              </a:rPr>
              <a:t>Data:</a:t>
            </a:r>
          </a:p>
          <a:p>
            <a:pPr algn="ctr">
              <a:defRPr/>
            </a:pPr>
            <a:r>
              <a:rPr lang="en-US" i="1" dirty="0" smtClean="0">
                <a:latin typeface="Tahoma" pitchFamily="34" charset="0"/>
              </a:rPr>
              <a:t>Linguistic  </a:t>
            </a:r>
          </a:p>
          <a:p>
            <a:pPr algn="ctr">
              <a:defRPr/>
            </a:pPr>
            <a:r>
              <a:rPr lang="en-US" i="1" dirty="0" smtClean="0">
                <a:latin typeface="Tahoma" pitchFamily="34" charset="0"/>
              </a:rPr>
              <a:t>Mathematical</a:t>
            </a:r>
          </a:p>
          <a:p>
            <a:pPr algn="ctr">
              <a:defRPr/>
            </a:pPr>
            <a:r>
              <a:rPr lang="en-US" i="1" dirty="0" smtClean="0">
                <a:latin typeface="Tahoma" pitchFamily="34" charset="0"/>
              </a:rPr>
              <a:t>  or other Kind</a:t>
            </a:r>
          </a:p>
          <a:p>
            <a:pPr algn="ctr">
              <a:defRPr/>
            </a:pPr>
            <a:r>
              <a:rPr lang="en-US" i="1" dirty="0" smtClean="0">
                <a:latin typeface="Tahoma" pitchFamily="34" charset="0"/>
              </a:rPr>
              <a:t>Symbolic Substitutes</a:t>
            </a:r>
          </a:p>
          <a:p>
            <a:pPr algn="ctr">
              <a:defRPr/>
            </a:pPr>
            <a:r>
              <a:rPr lang="en-US" i="1" dirty="0" smtClean="0">
                <a:latin typeface="Tahoma" pitchFamily="34" charset="0"/>
              </a:rPr>
              <a:t>which</a:t>
            </a:r>
          </a:p>
          <a:p>
            <a:pPr algn="ctr">
              <a:defRPr/>
            </a:pPr>
            <a:r>
              <a:rPr lang="en-US" i="1" dirty="0" smtClean="0">
                <a:latin typeface="Tahoma" pitchFamily="34" charset="0"/>
              </a:rPr>
              <a:t>  they represent</a:t>
            </a:r>
          </a:p>
          <a:p>
            <a:pPr algn="ctr">
              <a:defRPr/>
            </a:pPr>
            <a:r>
              <a:rPr lang="en-US" i="1" dirty="0" smtClean="0">
                <a:latin typeface="Tahoma" pitchFamily="34" charset="0"/>
              </a:rPr>
              <a:t>People, Objects,</a:t>
            </a:r>
          </a:p>
          <a:p>
            <a:pPr algn="ctr">
              <a:defRPr/>
            </a:pPr>
            <a:r>
              <a:rPr lang="en-US" i="1" dirty="0" smtClean="0">
                <a:latin typeface="Tahoma" pitchFamily="34" charset="0"/>
              </a:rPr>
              <a:t>Meanings…</a:t>
            </a:r>
            <a:r>
              <a:rPr lang="el-GR" sz="1600" dirty="0" smtClean="0">
                <a:latin typeface="Tahoma" pitchFamily="34" charset="0"/>
              </a:rPr>
              <a:t> </a:t>
            </a:r>
            <a:endParaRPr lang="el-GR" sz="1600" dirty="0">
              <a:latin typeface="Tahoma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284382" y="1773865"/>
            <a:ext cx="2489200" cy="1447800"/>
          </a:xfrm>
          <a:prstGeom prst="rect">
            <a:avLst/>
          </a:prstGeom>
          <a:solidFill>
            <a:srgbClr val="7479C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 i="1" u="sng" dirty="0" smtClean="0">
                <a:solidFill>
                  <a:schemeClr val="bg2"/>
                </a:solidFill>
                <a:latin typeface="Tahoma" pitchFamily="34" charset="0"/>
              </a:rPr>
              <a:t>Information</a:t>
            </a:r>
            <a:r>
              <a:rPr lang="el-GR" sz="2000" i="1" u="sng" dirty="0" smtClean="0">
                <a:solidFill>
                  <a:schemeClr val="bg2"/>
                </a:solidFill>
                <a:latin typeface="Tahoma" pitchFamily="34" charset="0"/>
              </a:rPr>
              <a:t>: </a:t>
            </a:r>
            <a:endParaRPr lang="el-GR" sz="2000" i="1" u="sng" dirty="0">
              <a:solidFill>
                <a:schemeClr val="bg2"/>
              </a:solidFill>
              <a:latin typeface="Tahoma" pitchFamily="34" charset="0"/>
            </a:endParaRPr>
          </a:p>
          <a:p>
            <a:pPr algn="ctr">
              <a:defRPr/>
            </a:pPr>
            <a:r>
              <a:rPr lang="en-US" sz="2000" dirty="0" smtClean="0">
                <a:solidFill>
                  <a:schemeClr val="bg2"/>
                </a:solidFill>
                <a:latin typeface="Tahoma" pitchFamily="34" charset="0"/>
              </a:rPr>
              <a:t>is the result</a:t>
            </a:r>
          </a:p>
          <a:p>
            <a:pPr algn="ctr">
              <a:defRPr/>
            </a:pPr>
            <a:r>
              <a:rPr lang="en-US" sz="2000" dirty="0" smtClean="0">
                <a:solidFill>
                  <a:schemeClr val="bg2"/>
                </a:solidFill>
                <a:latin typeface="Tahoma" pitchFamily="34" charset="0"/>
              </a:rPr>
              <a:t>of Processing</a:t>
            </a:r>
          </a:p>
          <a:p>
            <a:pPr algn="ctr">
              <a:defRPr/>
            </a:pPr>
            <a:r>
              <a:rPr lang="en-US" sz="2000" dirty="0" smtClean="0">
                <a:solidFill>
                  <a:schemeClr val="bg2"/>
                </a:solidFill>
                <a:latin typeface="Tahoma" pitchFamily="34" charset="0"/>
              </a:rPr>
              <a:t>data</a:t>
            </a:r>
            <a:endParaRPr lang="el-GR" sz="2000" i="1" u="sng" dirty="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8712679" y="2897701"/>
            <a:ext cx="1492370" cy="9144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dirty="0" smtClean="0">
                <a:latin typeface="Tahoma" pitchFamily="34" charset="0"/>
              </a:rPr>
              <a:t>Knowledge</a:t>
            </a:r>
            <a:endParaRPr lang="el-GR" sz="2400" dirty="0">
              <a:latin typeface="Tahoma" pitchFamily="34" charset="0"/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4293782" y="3831265"/>
            <a:ext cx="431800" cy="431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4750982" y="3450265"/>
            <a:ext cx="3168650" cy="2520950"/>
          </a:xfrm>
          <a:prstGeom prst="wedgeRectCallout">
            <a:avLst>
              <a:gd name="adj1" fmla="val -16884"/>
              <a:gd name="adj2" fmla="val -59824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marL="457200" indent="-457200" algn="ctr">
              <a:defRPr/>
            </a:pPr>
            <a:r>
              <a:rPr lang="en-US" sz="2000" i="1" u="sng" dirty="0" smtClean="0">
                <a:latin typeface="Tahoma" pitchFamily="34" charset="0"/>
              </a:rPr>
              <a:t>Processing</a:t>
            </a:r>
            <a:r>
              <a:rPr lang="el-GR" sz="2000" i="1" u="sng" dirty="0" smtClean="0">
                <a:latin typeface="Tahoma" pitchFamily="34" charset="0"/>
              </a:rPr>
              <a:t>: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sz="1400" dirty="0" smtClean="0">
                <a:latin typeface="Tahoma" pitchFamily="34" charset="0"/>
              </a:rPr>
              <a:t>Collection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sz="1400" dirty="0" smtClean="0">
                <a:latin typeface="Tahoma" pitchFamily="34" charset="0"/>
              </a:rPr>
              <a:t>Verification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sz="1400" dirty="0" smtClean="0">
                <a:latin typeface="Tahoma" pitchFamily="34" charset="0"/>
              </a:rPr>
              <a:t>Classification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sz="1400" dirty="0" smtClean="0">
                <a:latin typeface="Tahoma" pitchFamily="34" charset="0"/>
              </a:rPr>
              <a:t>Arranging Classes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sz="1400" dirty="0" smtClean="0">
                <a:latin typeface="Tahoma" pitchFamily="34" charset="0"/>
              </a:rPr>
              <a:t>Grouping Results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sz="1400" dirty="0" smtClean="0">
                <a:latin typeface="Tahoma" pitchFamily="34" charset="0"/>
              </a:rPr>
              <a:t>Save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sz="1400" dirty="0" smtClean="0">
                <a:latin typeface="Tahoma" pitchFamily="34" charset="0"/>
              </a:rPr>
              <a:t>Research and Recall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sz="1400" dirty="0" smtClean="0">
                <a:latin typeface="Tahoma" pitchFamily="34" charset="0"/>
              </a:rPr>
              <a:t>Interpretation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sz="1400" dirty="0" smtClean="0">
                <a:latin typeface="Tahoma" pitchFamily="34" charset="0"/>
              </a:rPr>
              <a:t>Diffusion-Dissemination.</a:t>
            </a:r>
            <a:endParaRPr lang="el-GR" sz="1400" dirty="0">
              <a:latin typeface="Tahoma" pitchFamily="34" charset="0"/>
            </a:endParaRPr>
          </a:p>
        </p:txBody>
      </p:sp>
      <p:sp>
        <p:nvSpPr>
          <p:cNvPr id="12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333970" y="1937378"/>
            <a:ext cx="379412" cy="4256087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/>
          <a:lstStyle/>
          <a:p>
            <a:pPr algn="ctr">
              <a:defRPr/>
            </a:pPr>
            <a:endParaRPr lang="el-GR" sz="1600">
              <a:latin typeface="Tahoma" pitchFamily="34" charset="0"/>
            </a:endParaRP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7722782" y="2383465"/>
            <a:ext cx="431800" cy="431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l-G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8179982" y="2002465"/>
            <a:ext cx="1666875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ES" sz="1600" dirty="0" smtClean="0">
                <a:latin typeface="Tahoma" pitchFamily="34" charset="0"/>
              </a:rPr>
              <a:t>Filter Perception of Organization</a:t>
            </a:r>
            <a:endParaRPr lang="el-GR" sz="1600" dirty="0">
              <a:latin typeface="Tahoma" pitchFamily="34" charset="0"/>
            </a:endParaRP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8027582" y="4745665"/>
            <a:ext cx="2016125" cy="1015663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000" dirty="0" smtClean="0">
                <a:latin typeface="Tahoma" pitchFamily="34" charset="0"/>
              </a:rPr>
              <a:t>Developing a Comprehension Framework</a:t>
            </a:r>
            <a:endParaRPr lang="el-GR" sz="2000" dirty="0">
              <a:latin typeface="Tahoma" pitchFamily="34" charset="0"/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1550582" y="1011865"/>
            <a:ext cx="2743200" cy="369332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External environment</a:t>
            </a:r>
            <a:endParaRPr lang="el-GR" dirty="0"/>
          </a:p>
        </p:txBody>
      </p:sp>
      <p:sp>
        <p:nvSpPr>
          <p:cNvPr id="17" name="16 - Βέλος προς τα κάτω"/>
          <p:cNvSpPr/>
          <p:nvPr/>
        </p:nvSpPr>
        <p:spPr>
          <a:xfrm>
            <a:off x="2083982" y="1392865"/>
            <a:ext cx="484632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17 - Βέλος προς τα κάτω"/>
          <p:cNvSpPr/>
          <p:nvPr/>
        </p:nvSpPr>
        <p:spPr>
          <a:xfrm>
            <a:off x="8941982" y="383126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18 - Καμπύλο αριστερό βέλος"/>
          <p:cNvSpPr/>
          <p:nvPr/>
        </p:nvSpPr>
        <p:spPr>
          <a:xfrm flipV="1">
            <a:off x="9475381" y="1088065"/>
            <a:ext cx="807305" cy="378586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0" name="19 - Αριστερό βέλος"/>
          <p:cNvSpPr/>
          <p:nvPr/>
        </p:nvSpPr>
        <p:spPr>
          <a:xfrm>
            <a:off x="4217582" y="1011865"/>
            <a:ext cx="3810000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20 - TextBox"/>
          <p:cNvSpPr txBox="1"/>
          <p:nvPr/>
        </p:nvSpPr>
        <p:spPr>
          <a:xfrm>
            <a:off x="8103782" y="935665"/>
            <a:ext cx="1280351" cy="523220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sz="1400" dirty="0" smtClean="0"/>
              <a:t>Organizational </a:t>
            </a:r>
          </a:p>
          <a:p>
            <a:pPr algn="ctr"/>
            <a:r>
              <a:rPr lang="es-ES" sz="1400" dirty="0" smtClean="0"/>
              <a:t>Action</a:t>
            </a:r>
            <a:endParaRPr lang="el-GR" sz="1400" dirty="0"/>
          </a:p>
        </p:txBody>
      </p:sp>
      <p:sp>
        <p:nvSpPr>
          <p:cNvPr id="22" name="21 - TextBox"/>
          <p:cNvSpPr txBox="1"/>
          <p:nvPr/>
        </p:nvSpPr>
        <p:spPr>
          <a:xfrm>
            <a:off x="2083982" y="5355265"/>
            <a:ext cx="15899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/>
              <a:t>Internal </a:t>
            </a:r>
          </a:p>
          <a:p>
            <a:pPr algn="ctr"/>
            <a:r>
              <a:rPr lang="es-ES" dirty="0" smtClean="0"/>
              <a:t>Organizational </a:t>
            </a:r>
          </a:p>
          <a:p>
            <a:pPr algn="ctr"/>
            <a:r>
              <a:rPr lang="es-ES" dirty="0" smtClean="0"/>
              <a:t>Environment</a:t>
            </a:r>
            <a:endParaRPr lang="el-GR" dirty="0"/>
          </a:p>
        </p:txBody>
      </p:sp>
      <p:sp>
        <p:nvSpPr>
          <p:cNvPr id="23" name="22 - Καμπύλο βέλος προς τα επάνω"/>
          <p:cNvSpPr/>
          <p:nvPr/>
        </p:nvSpPr>
        <p:spPr>
          <a:xfrm flipH="1">
            <a:off x="4827182" y="5736265"/>
            <a:ext cx="3429000" cy="7620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4" name="23 - TextBox"/>
          <p:cNvSpPr txBox="1"/>
          <p:nvPr/>
        </p:nvSpPr>
        <p:spPr>
          <a:xfrm>
            <a:off x="5055782" y="6041065"/>
            <a:ext cx="2942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Increase Processing Capabilities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144011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2231610" y="2121196"/>
            <a:ext cx="7777162" cy="36576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" name="Freeform 4"/>
          <p:cNvSpPr>
            <a:spLocks/>
          </p:cNvSpPr>
          <p:nvPr/>
        </p:nvSpPr>
        <p:spPr bwMode="auto">
          <a:xfrm>
            <a:off x="4483350" y="2163726"/>
            <a:ext cx="2159000" cy="3657600"/>
          </a:xfrm>
          <a:custGeom>
            <a:avLst/>
            <a:gdLst>
              <a:gd name="T0" fmla="*/ 1397000 w 1632"/>
              <a:gd name="T1" fmla="*/ 3657600 h 2304"/>
              <a:gd name="T2" fmla="*/ 177800 w 1632"/>
              <a:gd name="T3" fmla="*/ 2667000 h 2304"/>
              <a:gd name="T4" fmla="*/ 2463800 w 1632"/>
              <a:gd name="T5" fmla="*/ 1752600 h 2304"/>
              <a:gd name="T6" fmla="*/ 939800 w 1632"/>
              <a:gd name="T7" fmla="*/ 0 h 2304"/>
              <a:gd name="T8" fmla="*/ 0 60000 65536"/>
              <a:gd name="T9" fmla="*/ 0 60000 65536"/>
              <a:gd name="T10" fmla="*/ 0 60000 65536"/>
              <a:gd name="T11" fmla="*/ 0 60000 65536"/>
              <a:gd name="T12" fmla="*/ 0 w 1632"/>
              <a:gd name="T13" fmla="*/ 0 h 2304"/>
              <a:gd name="T14" fmla="*/ 1632 w 1632"/>
              <a:gd name="T15" fmla="*/ 2304 h 23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32" h="2304">
                <a:moveTo>
                  <a:pt x="880" y="2304"/>
                </a:moveTo>
                <a:cubicBezTo>
                  <a:pt x="440" y="2092"/>
                  <a:pt x="0" y="1880"/>
                  <a:pt x="112" y="1680"/>
                </a:cubicBezTo>
                <a:cubicBezTo>
                  <a:pt x="224" y="1480"/>
                  <a:pt x="1472" y="1384"/>
                  <a:pt x="1552" y="1104"/>
                </a:cubicBezTo>
                <a:cubicBezTo>
                  <a:pt x="1632" y="824"/>
                  <a:pt x="752" y="184"/>
                  <a:pt x="592" y="0"/>
                </a:cubicBezTo>
              </a:path>
            </a:pathLst>
          </a:custGeom>
          <a:noFill/>
          <a:ln w="9525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908550" y="2773326"/>
            <a:ext cx="2438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l-GR" b="1" u="sng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s-ES" b="1" u="sng" dirty="0" smtClean="0">
                <a:latin typeface="Times New Roman" pitchFamily="18" charset="0"/>
              </a:rPr>
              <a:t>Explicit Knowledge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Encoded or recorded in the form of rules or guidelines</a:t>
            </a:r>
            <a:endParaRPr lang="el-GR" b="1" u="sng" dirty="0" smtClean="0">
              <a:latin typeface="Times New Roman" pitchFamily="18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023350" y="3078126"/>
            <a:ext cx="297180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u="sng" dirty="0" err="1" smtClean="0">
                <a:latin typeface="Times New Roman" pitchFamily="18" charset="0"/>
              </a:rPr>
              <a:t>Tacit</a:t>
            </a:r>
            <a:r>
              <a:rPr lang="es-ES" b="1" u="sng" dirty="0" smtClean="0">
                <a:latin typeface="Times New Roman" pitchFamily="18" charset="0"/>
              </a:rPr>
              <a:t> </a:t>
            </a:r>
            <a:r>
              <a:rPr lang="es-ES" b="1" u="sng" dirty="0" err="1" smtClean="0">
                <a:latin typeface="Times New Roman" pitchFamily="18" charset="0"/>
              </a:rPr>
              <a:t>Knowledge</a:t>
            </a:r>
            <a:endParaRPr lang="es-ES" b="1" u="sng" dirty="0" smtClean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 smtClean="0"/>
              <a:t>Generated from experience: personal and indirect</a:t>
            </a:r>
            <a:endParaRPr lang="el-GR" dirty="0">
              <a:latin typeface="Times New Roman" pitchFamily="18" charset="0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5423150" y="3763926"/>
            <a:ext cx="1371600" cy="7386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7620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400" dirty="0" smtClean="0">
                <a:solidFill>
                  <a:schemeClr val="bg1"/>
                </a:solidFill>
              </a:rPr>
              <a:t>Total Organizational Knowledge</a:t>
            </a:r>
            <a:endParaRPr lang="el-GR" sz="1400" dirty="0">
              <a:solidFill>
                <a:schemeClr val="bg1"/>
              </a:solidFill>
            </a:endParaRPr>
          </a:p>
        </p:txBody>
      </p:sp>
      <p:sp>
        <p:nvSpPr>
          <p:cNvPr id="10" name="9 - Καμπύλο βέλος προς τα επάνω"/>
          <p:cNvSpPr/>
          <p:nvPr/>
        </p:nvSpPr>
        <p:spPr>
          <a:xfrm>
            <a:off x="3975350" y="4983126"/>
            <a:ext cx="1597152" cy="3810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1" name="10 - Καμπύλο βέλος προς τα επάνω"/>
          <p:cNvSpPr/>
          <p:nvPr/>
        </p:nvSpPr>
        <p:spPr>
          <a:xfrm flipH="1" flipV="1">
            <a:off x="4813550" y="2544726"/>
            <a:ext cx="2057400" cy="4572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936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Στρογγυλεμένο ορθογώνιο"/>
          <p:cNvSpPr/>
          <p:nvPr/>
        </p:nvSpPr>
        <p:spPr>
          <a:xfrm>
            <a:off x="979714" y="1358537"/>
            <a:ext cx="10293532" cy="47026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6" name="Object 1"/>
          <p:cNvGraphicFramePr>
            <a:graphicFrameLocks noChangeAspect="1"/>
          </p:cNvGraphicFramePr>
          <p:nvPr>
            <p:extLst/>
          </p:nvPr>
        </p:nvGraphicFramePr>
        <p:xfrm>
          <a:off x="1828800" y="2011680"/>
          <a:ext cx="8098972" cy="3799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Διαφάνεια" r:id="rId4" imgW="647829" imgH="484612" progId="PowerPoint.Slide.12">
                  <p:embed/>
                </p:oleObj>
              </mc:Choice>
              <mc:Fallback>
                <p:oleObj name="Διαφάνεια" r:id="rId4" imgW="647829" imgH="484612" progId="PowerPoint.Slide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11680"/>
                        <a:ext cx="8098972" cy="3799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8 - TextBox"/>
          <p:cNvSpPr txBox="1"/>
          <p:nvPr/>
        </p:nvSpPr>
        <p:spPr>
          <a:xfrm>
            <a:off x="3994544" y="1401568"/>
            <a:ext cx="3362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Change Management Framework</a:t>
            </a:r>
            <a:endParaRPr lang="el-GR" dirty="0"/>
          </a:p>
        </p:txBody>
      </p:sp>
      <p:sp>
        <p:nvSpPr>
          <p:cNvPr id="10" name="9 - Καμπύλο δεξιό βέλος"/>
          <p:cNvSpPr/>
          <p:nvPr/>
        </p:nvSpPr>
        <p:spPr>
          <a:xfrm>
            <a:off x="1035424" y="1559859"/>
            <a:ext cx="833717" cy="2339788"/>
          </a:xfrm>
          <a:prstGeom prst="curvedRigh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1" name="10 - Αριστερό βέλος"/>
          <p:cNvSpPr/>
          <p:nvPr/>
        </p:nvSpPr>
        <p:spPr>
          <a:xfrm>
            <a:off x="3039035" y="1371600"/>
            <a:ext cx="978408" cy="484632"/>
          </a:xfrm>
          <a:prstGeom prst="lef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11 - TextBox"/>
          <p:cNvSpPr txBox="1"/>
          <p:nvPr/>
        </p:nvSpPr>
        <p:spPr>
          <a:xfrm>
            <a:off x="1904092" y="1371600"/>
            <a:ext cx="1133900" cy="523220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Change</a:t>
            </a:r>
          </a:p>
          <a:p>
            <a:pPr algn="ctr"/>
            <a:r>
              <a:rPr lang="en-US" sz="1400" dirty="0" smtClean="0"/>
              <a:t> Introduction</a:t>
            </a:r>
            <a:endParaRPr lang="el-GR" sz="1400" dirty="0"/>
          </a:p>
        </p:txBody>
      </p:sp>
      <p:sp>
        <p:nvSpPr>
          <p:cNvPr id="13" name="12 - Αριστερό-δεξιό-άνω βέλος"/>
          <p:cNvSpPr/>
          <p:nvPr/>
        </p:nvSpPr>
        <p:spPr>
          <a:xfrm rot="5400000">
            <a:off x="8472722" y="3172429"/>
            <a:ext cx="1216152" cy="1175273"/>
          </a:xfrm>
          <a:prstGeom prst="leftRightUp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4" name="13 - TextBox"/>
          <p:cNvSpPr txBox="1"/>
          <p:nvPr/>
        </p:nvSpPr>
        <p:spPr>
          <a:xfrm>
            <a:off x="9816353" y="3469341"/>
            <a:ext cx="1156447" cy="646331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Change Results</a:t>
            </a:r>
            <a:endParaRPr lang="el-GR" dirty="0"/>
          </a:p>
        </p:txBody>
      </p:sp>
      <p:sp>
        <p:nvSpPr>
          <p:cNvPr id="15" name="14 - Λυγισμένο βέλος"/>
          <p:cNvSpPr/>
          <p:nvPr/>
        </p:nvSpPr>
        <p:spPr>
          <a:xfrm flipH="1">
            <a:off x="9628094" y="1425389"/>
            <a:ext cx="1062317" cy="2057400"/>
          </a:xfrm>
          <a:prstGeom prst="bent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16" name="15 - TextBox"/>
          <p:cNvSpPr txBox="1"/>
          <p:nvPr/>
        </p:nvSpPr>
        <p:spPr>
          <a:xfrm>
            <a:off x="8027893" y="1385047"/>
            <a:ext cx="1556067" cy="646331"/>
          </a:xfrm>
          <a:prstGeom prst="rect">
            <a:avLst/>
          </a:prstGeom>
          <a:solidFill>
            <a:schemeClr val="accent4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Restructuration of </a:t>
            </a:r>
          </a:p>
          <a:p>
            <a:pPr algn="ctr"/>
            <a:r>
              <a:rPr lang="en-US" sz="1200" dirty="0" smtClean="0"/>
              <a:t>Change Management </a:t>
            </a:r>
          </a:p>
          <a:p>
            <a:pPr algn="ctr"/>
            <a:r>
              <a:rPr lang="en-US" sz="1200" dirty="0" smtClean="0"/>
              <a:t>Mechanisms</a:t>
            </a:r>
            <a:endParaRPr lang="el-GR" sz="1200" dirty="0"/>
          </a:p>
        </p:txBody>
      </p:sp>
      <p:sp>
        <p:nvSpPr>
          <p:cNvPr id="17" name="16 - Αριστερό βέλος"/>
          <p:cNvSpPr/>
          <p:nvPr/>
        </p:nvSpPr>
        <p:spPr>
          <a:xfrm>
            <a:off x="7395882" y="1358153"/>
            <a:ext cx="645459" cy="511526"/>
          </a:xfrm>
          <a:prstGeom prst="leftArrow">
            <a:avLst>
              <a:gd name="adj1" fmla="val 44450"/>
              <a:gd name="adj2" fmla="val 50000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170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2052084" y="1286539"/>
            <a:ext cx="6624638" cy="4495800"/>
          </a:xfrm>
          <a:prstGeom prst="ellipse">
            <a:avLst/>
          </a:prstGeom>
          <a:solidFill>
            <a:srgbClr val="A50021"/>
          </a:solidFill>
          <a:ln w="9525"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A50021"/>
            </a:extrusionClr>
          </a:sp3d>
        </p:spPr>
        <p:txBody>
          <a:bodyPr wrap="none" anchor="ctr">
            <a:flatTx/>
          </a:bodyPr>
          <a:lstStyle/>
          <a:p>
            <a:endParaRPr lang="el-GR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47284" y="981739"/>
            <a:ext cx="7391400" cy="533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8615156" y="967675"/>
            <a:ext cx="1727200" cy="400110"/>
          </a:xfrm>
          <a:prstGeom prst="rect">
            <a:avLst/>
          </a:prstGeom>
          <a:solidFill>
            <a:schemeClr val="bg1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/>
              <a:t>THE OVERALL SOCIO - ECONOMIC SYSTEM</a:t>
            </a:r>
            <a:endParaRPr lang="el-GR" sz="1000" b="1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155895" y="2009351"/>
            <a:ext cx="4459750" cy="2819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410849" y="4576202"/>
            <a:ext cx="39608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200" b="1" dirty="0" smtClean="0">
                <a:solidFill>
                  <a:srgbClr val="A50021"/>
                </a:solidFill>
                <a:latin typeface="Times New Roman" pitchFamily="18" charset="0"/>
              </a:rPr>
              <a:t>THE INTERNAL BUSINESS ENVIRONMENT</a:t>
            </a:r>
            <a:endParaRPr lang="el-GR" sz="1200" b="1" dirty="0">
              <a:solidFill>
                <a:srgbClr val="A50021"/>
              </a:solidFill>
              <a:latin typeface="Times New Roman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366659" y="2696239"/>
            <a:ext cx="190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i="1" dirty="0" smtClean="0">
                <a:latin typeface="Times New Roman" pitchFamily="18" charset="0"/>
              </a:rPr>
              <a:t>STRATEGY</a:t>
            </a:r>
            <a:endParaRPr lang="el-GR" sz="1200" i="1" dirty="0">
              <a:latin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347484" y="3724939"/>
            <a:ext cx="1752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latin typeface="Times New Roman" pitchFamily="18" charset="0"/>
              </a:rPr>
              <a:t>MANAGEMENT</a:t>
            </a:r>
            <a:endParaRPr lang="el-GR" sz="1200" i="1">
              <a:latin typeface="Times New Roman" pitchFamily="18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785884" y="3755102"/>
            <a:ext cx="1600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 i="1" dirty="0" smtClean="0">
                <a:latin typeface="Times New Roman" pitchFamily="18" charset="0"/>
              </a:rPr>
              <a:t>TECHNOLOGY</a:t>
            </a:r>
            <a:endParaRPr lang="el-GR" sz="1200" i="1" dirty="0">
              <a:latin typeface="Times New Roman" pitchFamily="18" charset="0"/>
            </a:endParaRP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3863422" y="2983577"/>
            <a:ext cx="7620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6095447" y="2983577"/>
            <a:ext cx="6096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4653997" y="3920202"/>
            <a:ext cx="1441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423684" y="1667539"/>
            <a:ext cx="441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 u="sng" dirty="0" smtClean="0">
                <a:solidFill>
                  <a:schemeClr val="bg1"/>
                </a:solidFill>
              </a:rPr>
              <a:t>BUSINESS ADAPTABILITY</a:t>
            </a:r>
            <a:endParaRPr lang="el-GR" sz="1600" b="1" u="sng" dirty="0">
              <a:solidFill>
                <a:schemeClr val="bg1"/>
              </a:solidFill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751209" y="5020339"/>
            <a:ext cx="13081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000" b="1" dirty="0" smtClean="0">
                <a:latin typeface="Times New Roman" pitchFamily="18" charset="0"/>
              </a:rPr>
              <a:t>DYNAMIC OF MARKET PRODUCTS</a:t>
            </a:r>
            <a:endParaRPr lang="el-GR" sz="1000" b="1" dirty="0">
              <a:latin typeface="Times New Roman" pitchFamily="18" charset="0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823484" y="5096539"/>
            <a:ext cx="152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latin typeface="Times New Roman" pitchFamily="18" charset="0"/>
              </a:rPr>
              <a:t>THE MARKET DYNAMICS OF PRODUCTION FACTORS</a:t>
            </a:r>
            <a:endParaRPr lang="el-GR" sz="1000" b="1" dirty="0">
              <a:latin typeface="Times New Roman" pitchFamily="18" charset="0"/>
            </a:endParaRPr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7732250" y="3178476"/>
            <a:ext cx="990600" cy="838200"/>
          </a:xfrm>
          <a:prstGeom prst="rightArrow">
            <a:avLst>
              <a:gd name="adj1" fmla="val 50000"/>
              <a:gd name="adj2" fmla="val 29545"/>
            </a:avLst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2052084" y="3191539"/>
            <a:ext cx="914400" cy="838200"/>
          </a:xfrm>
          <a:prstGeom prst="leftArrow">
            <a:avLst>
              <a:gd name="adj1" fmla="val 50000"/>
              <a:gd name="adj2" fmla="val 2727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20" name="AutoShape 19"/>
          <p:cNvSpPr>
            <a:spLocks noChangeArrowheads="1"/>
          </p:cNvSpPr>
          <p:nvPr/>
        </p:nvSpPr>
        <p:spPr bwMode="auto">
          <a:xfrm>
            <a:off x="5176284" y="1286539"/>
            <a:ext cx="457200" cy="3048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21" name="AutoShape 20"/>
          <p:cNvSpPr>
            <a:spLocks noChangeArrowheads="1"/>
          </p:cNvSpPr>
          <p:nvPr/>
        </p:nvSpPr>
        <p:spPr bwMode="auto">
          <a:xfrm>
            <a:off x="5252484" y="5020339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1747284" y="2581939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3" name="Line 23"/>
          <p:cNvSpPr>
            <a:spLocks noChangeShapeType="1"/>
          </p:cNvSpPr>
          <p:nvPr/>
        </p:nvSpPr>
        <p:spPr bwMode="auto">
          <a:xfrm>
            <a:off x="1747284" y="4563139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7995684" y="2581939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7995684" y="4639339"/>
            <a:ext cx="91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6" name="Oval 26"/>
          <p:cNvSpPr>
            <a:spLocks noChangeArrowheads="1"/>
          </p:cNvSpPr>
          <p:nvPr/>
        </p:nvSpPr>
        <p:spPr bwMode="auto">
          <a:xfrm>
            <a:off x="4366659" y="3128039"/>
            <a:ext cx="1873250" cy="647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el-GR"/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4438097" y="3272502"/>
            <a:ext cx="1725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200" b="1" i="1" dirty="0" smtClean="0">
                <a:latin typeface="Times New Roman" pitchFamily="18" charset="0"/>
              </a:rPr>
              <a:t>EFFECTIVE INNOVATION</a:t>
            </a:r>
            <a:endParaRPr lang="el-GR" sz="1200" b="1" i="1" dirty="0">
              <a:latin typeface="Times New Roman" pitchFamily="18" charset="0"/>
            </a:endParaRPr>
          </a:p>
        </p:txBody>
      </p:sp>
      <p:sp>
        <p:nvSpPr>
          <p:cNvPr id="28" name="Text Box 28"/>
          <p:cNvSpPr txBox="1">
            <a:spLocks noChangeArrowheads="1"/>
          </p:cNvSpPr>
          <p:nvPr/>
        </p:nvSpPr>
        <p:spPr bwMode="auto">
          <a:xfrm>
            <a:off x="9119634" y="1681827"/>
            <a:ext cx="1371600" cy="429348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1400" dirty="0" smtClean="0">
                <a:latin typeface="Times New Roman" pitchFamily="18" charset="0"/>
              </a:rPr>
              <a:t>Total Demographic &amp; Environmental Dynamics.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1400" dirty="0" smtClean="0">
                <a:latin typeface="Times New Roman" pitchFamily="18" charset="0"/>
              </a:rPr>
              <a:t>Total Social Dynamics.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1400" dirty="0" smtClean="0">
                <a:latin typeface="Times New Roman" pitchFamily="18" charset="0"/>
              </a:rPr>
              <a:t>Total Technological &amp; Cognitive Dynamics.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1400" dirty="0" smtClean="0">
                <a:latin typeface="Times New Roman" pitchFamily="18" charset="0"/>
              </a:rPr>
              <a:t>Total Political Dynamics.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1400" dirty="0" smtClean="0">
                <a:latin typeface="Times New Roman" pitchFamily="18" charset="0"/>
              </a:rPr>
              <a:t>Total Economic Dynamics.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" sz="1400" dirty="0" smtClean="0">
                <a:latin typeface="Times New Roman" pitchFamily="18" charset="0"/>
              </a:rPr>
              <a:t>Total Business Dynamics.</a:t>
            </a:r>
            <a:endParaRPr lang="el-GR" sz="1400" dirty="0">
              <a:latin typeface="Times New Roman" pitchFamily="18" charset="0"/>
            </a:endParaRP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3142548" y="5864219"/>
            <a:ext cx="487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 smtClean="0">
                <a:latin typeface="Times New Roman" pitchFamily="18" charset="0"/>
              </a:rPr>
              <a:t>THE EVOLVING FRAMEWORK OF THE INTERNAL ENVIRONMENT</a:t>
            </a:r>
            <a:endParaRPr lang="el-GR" sz="1200" b="1" dirty="0">
              <a:latin typeface="Times New Roman" pitchFamily="18" charset="0"/>
            </a:endParaRPr>
          </a:p>
        </p:txBody>
      </p:sp>
      <p:sp>
        <p:nvSpPr>
          <p:cNvPr id="31" name="30 - Κυκλικό βέλος"/>
          <p:cNvSpPr/>
          <p:nvPr/>
        </p:nvSpPr>
        <p:spPr>
          <a:xfrm>
            <a:off x="2965268" y="2011679"/>
            <a:ext cx="4846321" cy="2756263"/>
          </a:xfrm>
          <a:prstGeom prst="circularArrow">
            <a:avLst>
              <a:gd name="adj1" fmla="val 1702"/>
              <a:gd name="adj2" fmla="val 1187999"/>
              <a:gd name="adj3" fmla="val 20512330"/>
              <a:gd name="adj4" fmla="val 321200"/>
              <a:gd name="adj5" fmla="val 75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3" name="32 - Επεξήγηση με παραλληλόγραμμο"/>
          <p:cNvSpPr/>
          <p:nvPr/>
        </p:nvSpPr>
        <p:spPr>
          <a:xfrm>
            <a:off x="4362995" y="2259876"/>
            <a:ext cx="1894114" cy="378822"/>
          </a:xfrm>
          <a:prstGeom prst="wedgeRectCallout">
            <a:avLst>
              <a:gd name="adj1" fmla="val 3453"/>
              <a:gd name="adj2" fmla="val -679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CHANGE MANAGEMENT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399294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850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900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9500"/>
                            </p:stCondLst>
                            <p:childTnLst>
                              <p:par>
                                <p:cTn id="9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0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1000"/>
                            </p:stCondLst>
                            <p:childTnLst>
                              <p:par>
                                <p:cTn id="1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utoUpdateAnimBg="0"/>
      <p:bldP spid="7" grpId="0" animBg="1"/>
      <p:bldP spid="8" grpId="0" autoUpdateAnimBg="0"/>
      <p:bldP spid="9" grpId="0" autoUpdateAnimBg="0"/>
      <p:bldP spid="10" grpId="0" autoUpdateAnimBg="0"/>
      <p:bldP spid="11" grpId="0" autoUpdateAnimBg="0"/>
      <p:bldP spid="12" grpId="0" animBg="1"/>
      <p:bldP spid="13" grpId="0" animBg="1"/>
      <p:bldP spid="14" grpId="0" animBg="1"/>
      <p:bldP spid="15" grpId="0" autoUpdateAnimBg="0"/>
      <p:bldP spid="16" grpId="0" autoUpdateAnimBg="0"/>
      <p:bldP spid="17" grpId="0" autoUpdateAnimBg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utoUpdateAnimBg="0"/>
      <p:bldP spid="28" grpId="0" animBg="1" autoUpdateAnimBg="0"/>
      <p:bldP spid="3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2 - Ομάδα"/>
          <p:cNvGrpSpPr/>
          <p:nvPr/>
        </p:nvGrpSpPr>
        <p:grpSpPr>
          <a:xfrm>
            <a:off x="911424" y="1240971"/>
            <a:ext cx="10849205" cy="5428389"/>
            <a:chOff x="611188" y="1524000"/>
            <a:chExt cx="7999412" cy="4876800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611188" y="1524000"/>
              <a:ext cx="7999412" cy="48768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l-GR" sz="2400" dirty="0">
                <a:latin typeface="Times New Roman" pitchFamily="18" charset="0"/>
              </a:endParaRPr>
            </a:p>
          </p:txBody>
        </p:sp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3530600" y="2108200"/>
              <a:ext cx="1325563" cy="9652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l-GR" dirty="0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>
              <a:off x="3910013" y="2468563"/>
              <a:ext cx="566737" cy="38576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381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l-GR" dirty="0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4003675" y="2301875"/>
              <a:ext cx="568325" cy="19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fr-FR" sz="900" dirty="0">
                  <a:latin typeface="Times New Roman" pitchFamily="18" charset="0"/>
                </a:rPr>
                <a:t>STRA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4383088" y="2784475"/>
              <a:ext cx="568325" cy="192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fr-FR" sz="900" dirty="0">
                  <a:latin typeface="Times New Roman" pitchFamily="18" charset="0"/>
                </a:rPr>
                <a:t>TECH</a:t>
              </a: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530600" y="2784475"/>
              <a:ext cx="473075" cy="288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fr-FR" sz="900" dirty="0">
                  <a:latin typeface="Times New Roman" pitchFamily="18" charset="0"/>
                </a:rPr>
                <a:t>MAN</a:t>
              </a:r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3910013" y="3652838"/>
              <a:ext cx="566737" cy="385762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miter lim="800000"/>
              <a:headEnd/>
              <a:tailEnd/>
            </a:ln>
            <a:effectLst/>
            <a:scene3d>
              <a:camera prst="legacyPerspectiveTop"/>
              <a:lightRig rig="legacyFlat3" dir="b"/>
            </a:scene3d>
            <a:sp3d extrusionH="31723000" prstMaterial="legacyMatte">
              <a:bevelT w="13500" h="13500" prst="angle"/>
              <a:bevelB w="13500" h="13500" prst="angle"/>
              <a:extrusionClr>
                <a:srgbClr val="969696"/>
              </a:extrusionClr>
            </a:sp3d>
          </p:spPr>
          <p:txBody>
            <a:bodyPr>
              <a:flatTx/>
            </a:bodyPr>
            <a:lstStyle/>
            <a:p>
              <a:endParaRPr lang="el-GR" dirty="0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4003675" y="3459163"/>
              <a:ext cx="568325" cy="193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fr-FR" sz="900" dirty="0">
                  <a:latin typeface="Times New Roman" pitchFamily="18" charset="0"/>
                </a:rPr>
                <a:t>STRA</a:t>
              </a: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4383088" y="3941763"/>
              <a:ext cx="568325" cy="193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fr-FR" sz="900" dirty="0">
                  <a:latin typeface="Times New Roman" pitchFamily="18" charset="0"/>
                </a:rPr>
                <a:t>TECH</a:t>
              </a: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3530600" y="3941763"/>
              <a:ext cx="473075" cy="2905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r>
                <a:rPr lang="fr-FR" sz="900" dirty="0">
                  <a:latin typeface="Times New Roman" pitchFamily="18" charset="0"/>
                </a:rPr>
                <a:t>MAN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3597062" y="4100297"/>
              <a:ext cx="1281113" cy="4514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fr-FR" sz="1000" b="1" dirty="0" smtClean="0">
                  <a:latin typeface="Garamond" pitchFamily="18" charset="0"/>
                </a:rPr>
                <a:t>THE PROCEDURES</a:t>
              </a:r>
              <a:endParaRPr lang="fr-FR" sz="1000" b="1" dirty="0">
                <a:latin typeface="Garamond" pitchFamily="18" charset="0"/>
              </a:endParaRPr>
            </a:p>
          </p:txBody>
        </p:sp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2048491" y="1524000"/>
              <a:ext cx="4459430" cy="457200"/>
            </a:xfrm>
            <a:prstGeom prst="rect">
              <a:avLst/>
            </a:prstGeom>
            <a:solidFill>
              <a:srgbClr val="99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fr-FR" sz="1000" b="1" dirty="0" smtClean="0">
                  <a:solidFill>
                    <a:schemeClr val="bg1"/>
                  </a:solidFill>
                  <a:latin typeface="Georgia" pitchFamily="18" charset="0"/>
                </a:rPr>
                <a:t>FUNDAMENTAL PHYSIOLOGY STRA.TECH.MAN </a:t>
              </a:r>
              <a:r>
                <a:rPr lang="en-US" sz="1000" b="1" dirty="0" smtClean="0">
                  <a:solidFill>
                    <a:schemeClr val="bg1"/>
                  </a:solidFill>
                  <a:latin typeface="Georgia" pitchFamily="18" charset="0"/>
                </a:rPr>
                <a:t>OF THE ORGANISATION</a:t>
              </a:r>
              <a:endParaRPr lang="fr-FR" sz="1000" b="1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8" name="Rectangle 39"/>
            <p:cNvSpPr>
              <a:spLocks noChangeArrowheads="1"/>
            </p:cNvSpPr>
            <p:nvPr/>
          </p:nvSpPr>
          <p:spPr bwMode="auto">
            <a:xfrm>
              <a:off x="3436938" y="2011363"/>
              <a:ext cx="1514475" cy="231616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l-GR" dirty="0"/>
            </a:p>
          </p:txBody>
        </p:sp>
      </p:grpSp>
      <p:sp>
        <p:nvSpPr>
          <p:cNvPr id="19" name="16 - TextBox"/>
          <p:cNvSpPr txBox="1"/>
          <p:nvPr/>
        </p:nvSpPr>
        <p:spPr>
          <a:xfrm>
            <a:off x="5146769" y="1828800"/>
            <a:ext cx="1162592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THE PHILOSOPHY</a:t>
            </a:r>
            <a:endParaRPr lang="el-GR" sz="1000" b="1" dirty="0"/>
          </a:p>
        </p:txBody>
      </p:sp>
      <p:sp>
        <p:nvSpPr>
          <p:cNvPr id="20" name="17 - Ισοσκελές τρίγωνο"/>
          <p:cNvSpPr/>
          <p:nvPr/>
        </p:nvSpPr>
        <p:spPr>
          <a:xfrm>
            <a:off x="6768074" y="5373216"/>
            <a:ext cx="2400267" cy="914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Philosophy</a:t>
            </a:r>
            <a:endParaRPr lang="el-GR" sz="1100" dirty="0" smtClean="0">
              <a:solidFill>
                <a:schemeClr val="tx1"/>
              </a:solidFill>
            </a:endParaRPr>
          </a:p>
          <a:p>
            <a:pPr algn="ctr"/>
            <a:r>
              <a:rPr lang="el-GR" sz="1100" dirty="0" smtClean="0">
                <a:solidFill>
                  <a:schemeClr val="tx1"/>
                </a:solidFill>
              </a:rPr>
              <a:t>Α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21" name="18 - Ισοσκελές τρίγωνο"/>
          <p:cNvSpPr/>
          <p:nvPr/>
        </p:nvSpPr>
        <p:spPr>
          <a:xfrm>
            <a:off x="9360363" y="5373216"/>
            <a:ext cx="2400267" cy="914400"/>
          </a:xfrm>
          <a:prstGeom prst="triangl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</a:rPr>
              <a:t>Procedures</a:t>
            </a:r>
            <a:endParaRPr lang="en-US" sz="1100" dirty="0" smtClean="0">
              <a:solidFill>
                <a:schemeClr val="tx1"/>
              </a:solidFill>
            </a:endParaRPr>
          </a:p>
          <a:p>
            <a:pPr algn="ctr"/>
            <a:r>
              <a:rPr lang="el-GR" sz="1100" dirty="0" smtClean="0">
                <a:solidFill>
                  <a:schemeClr val="tx1"/>
                </a:solidFill>
              </a:rPr>
              <a:t>Α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22" name="19 - Δεξιό βέλος"/>
          <p:cNvSpPr/>
          <p:nvPr/>
        </p:nvSpPr>
        <p:spPr>
          <a:xfrm>
            <a:off x="8880309" y="5661248"/>
            <a:ext cx="86409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3" name="20 - Δεξιό βέλος"/>
          <p:cNvSpPr/>
          <p:nvPr/>
        </p:nvSpPr>
        <p:spPr>
          <a:xfrm>
            <a:off x="8784299" y="4509120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4" name="21 - Δεξιό βέλος"/>
          <p:cNvSpPr/>
          <p:nvPr/>
        </p:nvSpPr>
        <p:spPr>
          <a:xfrm>
            <a:off x="8880309" y="3429000"/>
            <a:ext cx="86409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5" name="22 - Ισοσκελές τρίγωνο"/>
          <p:cNvSpPr/>
          <p:nvPr/>
        </p:nvSpPr>
        <p:spPr>
          <a:xfrm>
            <a:off x="6672064" y="4293096"/>
            <a:ext cx="2400267" cy="914400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Philosophy</a:t>
            </a:r>
            <a:endParaRPr lang="el-GR" sz="1100" dirty="0" smtClean="0">
              <a:solidFill>
                <a:schemeClr val="tx1"/>
              </a:solidFill>
            </a:endParaRPr>
          </a:p>
          <a:p>
            <a:pPr algn="ctr"/>
            <a:r>
              <a:rPr lang="el-GR" sz="1100" dirty="0" smtClean="0">
                <a:solidFill>
                  <a:schemeClr val="tx1"/>
                </a:solidFill>
              </a:rPr>
              <a:t>Β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26" name="23 - Ισοσκελές τρίγωνο"/>
          <p:cNvSpPr/>
          <p:nvPr/>
        </p:nvSpPr>
        <p:spPr>
          <a:xfrm>
            <a:off x="9456373" y="4221088"/>
            <a:ext cx="2400267" cy="9144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</a:rPr>
              <a:t>Procedures</a:t>
            </a:r>
            <a:endParaRPr lang="en-US" sz="1100" dirty="0" smtClean="0">
              <a:solidFill>
                <a:schemeClr val="tx1"/>
              </a:solidFill>
            </a:endParaRPr>
          </a:p>
          <a:p>
            <a:pPr algn="ctr"/>
            <a:r>
              <a:rPr lang="el-GR" sz="1100" dirty="0" smtClean="0">
                <a:solidFill>
                  <a:schemeClr val="tx1"/>
                </a:solidFill>
              </a:rPr>
              <a:t>Β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27" name="24 - Ισοσκελές τρίγωνο"/>
          <p:cNvSpPr/>
          <p:nvPr/>
        </p:nvSpPr>
        <p:spPr>
          <a:xfrm>
            <a:off x="6768075" y="3284984"/>
            <a:ext cx="2304256" cy="936104"/>
          </a:xfrm>
          <a:prstGeom prst="triangl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Philosophy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 C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28" name="25 - Αριστερό βέλος"/>
          <p:cNvSpPr/>
          <p:nvPr/>
        </p:nvSpPr>
        <p:spPr>
          <a:xfrm>
            <a:off x="8880309" y="5877272"/>
            <a:ext cx="824491" cy="216024"/>
          </a:xfrm>
          <a:prstGeom prst="lef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29" name="26 - Αριστερό βέλος"/>
          <p:cNvSpPr/>
          <p:nvPr/>
        </p:nvSpPr>
        <p:spPr>
          <a:xfrm>
            <a:off x="8784299" y="4797152"/>
            <a:ext cx="824491" cy="216024"/>
          </a:xfrm>
          <a:prstGeom prst="lef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30" name="27 - Αριστερό βέλος"/>
          <p:cNvSpPr/>
          <p:nvPr/>
        </p:nvSpPr>
        <p:spPr>
          <a:xfrm>
            <a:off x="8880309" y="3717032"/>
            <a:ext cx="824491" cy="216024"/>
          </a:xfrm>
          <a:prstGeom prst="lef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31" name="28 - Ισοσκελές τρίγωνο"/>
          <p:cNvSpPr/>
          <p:nvPr/>
        </p:nvSpPr>
        <p:spPr>
          <a:xfrm>
            <a:off x="9552384" y="3212976"/>
            <a:ext cx="2304256" cy="936104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</a:rPr>
              <a:t>Procedures</a:t>
            </a:r>
            <a:endParaRPr lang="en-US" sz="1100" dirty="0" smtClean="0">
              <a:solidFill>
                <a:schemeClr val="tx1"/>
              </a:solidFill>
            </a:endParaRPr>
          </a:p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C</a:t>
            </a:r>
            <a:endParaRPr lang="el-GR" sz="1100" dirty="0">
              <a:solidFill>
                <a:schemeClr val="tx1"/>
              </a:solidFill>
            </a:endParaRPr>
          </a:p>
        </p:txBody>
      </p:sp>
      <p:sp>
        <p:nvSpPr>
          <p:cNvPr id="32" name="30 - Ραβδωτό δεξιό βέλος"/>
          <p:cNvSpPr/>
          <p:nvPr/>
        </p:nvSpPr>
        <p:spPr>
          <a:xfrm rot="16200000">
            <a:off x="9083384" y="5074131"/>
            <a:ext cx="432048" cy="454155"/>
          </a:xfrm>
          <a:prstGeom prst="strip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33" name="32 - Ραβδωτό δεξιό βέλος"/>
          <p:cNvSpPr/>
          <p:nvPr/>
        </p:nvSpPr>
        <p:spPr>
          <a:xfrm rot="16200000">
            <a:off x="9083384" y="3994010"/>
            <a:ext cx="432048" cy="454155"/>
          </a:xfrm>
          <a:prstGeom prst="strip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34" name="33 - Ραβδωτό δεξιό βέλος"/>
          <p:cNvSpPr/>
          <p:nvPr/>
        </p:nvSpPr>
        <p:spPr>
          <a:xfrm rot="16200000">
            <a:off x="9083384" y="2913891"/>
            <a:ext cx="432048" cy="454155"/>
          </a:xfrm>
          <a:prstGeom prst="striped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35" name="34 - TextBox"/>
          <p:cNvSpPr txBox="1"/>
          <p:nvPr/>
        </p:nvSpPr>
        <p:spPr>
          <a:xfrm>
            <a:off x="431371" y="2924945"/>
            <a:ext cx="3936437" cy="20313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Natural Evolution of a Business is accomplished through dialectic conflicts</a:t>
            </a:r>
            <a:r>
              <a:rPr lang="el-GR" dirty="0" smtClean="0">
                <a:solidFill>
                  <a:schemeClr val="bg1"/>
                </a:solidFill>
              </a:rPr>
              <a:t>, </a:t>
            </a:r>
            <a:r>
              <a:rPr lang="en-US" dirty="0" smtClean="0">
                <a:solidFill>
                  <a:schemeClr val="bg1"/>
                </a:solidFill>
              </a:rPr>
              <a:t>between</a:t>
            </a:r>
            <a:r>
              <a:rPr lang="el-GR" dirty="0" smtClean="0">
                <a:solidFill>
                  <a:schemeClr val="bg1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The Philosophy of </a:t>
            </a:r>
            <a:r>
              <a:rPr lang="en-US" dirty="0" err="1" smtClean="0">
                <a:solidFill>
                  <a:schemeClr val="bg1"/>
                </a:solidFill>
              </a:rPr>
              <a:t>StraTechMan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s-ES" dirty="0" smtClean="0">
                <a:solidFill>
                  <a:schemeClr val="bg1"/>
                </a:solidFill>
              </a:rPr>
              <a:t>which characterizes it and</a:t>
            </a:r>
            <a:endParaRPr lang="el-GR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l-GR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The Procedures of </a:t>
            </a:r>
            <a:r>
              <a:rPr lang="en-US" dirty="0" err="1" smtClean="0">
                <a:solidFill>
                  <a:schemeClr val="bg1"/>
                </a:solidFill>
              </a:rPr>
              <a:t>StraTechMan</a:t>
            </a:r>
            <a:r>
              <a:rPr lang="en-US" dirty="0" smtClean="0">
                <a:solidFill>
                  <a:schemeClr val="bg1"/>
                </a:solidFill>
              </a:rPr>
              <a:t> the are being used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36" name="35 - Έλλειψη"/>
          <p:cNvSpPr/>
          <p:nvPr/>
        </p:nvSpPr>
        <p:spPr>
          <a:xfrm>
            <a:off x="7200900" y="1924051"/>
            <a:ext cx="4105275" cy="9105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Continuous Evolution in Terms </a:t>
            </a:r>
          </a:p>
          <a:p>
            <a:pPr algn="ctr"/>
            <a:r>
              <a:rPr lang="en-US" dirty="0" err="1" smtClean="0"/>
              <a:t>Stra.Tech.Man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66867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3863752" y="4725145"/>
            <a:ext cx="4248150" cy="1081087"/>
          </a:xfrm>
          <a:custGeom>
            <a:avLst/>
            <a:gdLst>
              <a:gd name="G0" fmla="+- 1981 0 0"/>
              <a:gd name="G1" fmla="+- 21600 0 1981"/>
              <a:gd name="G2" fmla="+- 21600 0 1981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81" y="10800"/>
                </a:moveTo>
                <a:cubicBezTo>
                  <a:pt x="1981" y="15671"/>
                  <a:pt x="5929" y="19619"/>
                  <a:pt x="10800" y="19619"/>
                </a:cubicBezTo>
                <a:cubicBezTo>
                  <a:pt x="15671" y="19619"/>
                  <a:pt x="19619" y="15671"/>
                  <a:pt x="19619" y="10800"/>
                </a:cubicBezTo>
                <a:cubicBezTo>
                  <a:pt x="19619" y="5929"/>
                  <a:pt x="15671" y="1981"/>
                  <a:pt x="10800" y="1981"/>
                </a:cubicBezTo>
                <a:cubicBezTo>
                  <a:pt x="5929" y="1981"/>
                  <a:pt x="1981" y="5929"/>
                  <a:pt x="1981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224339" y="5085184"/>
            <a:ext cx="3527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Old </a:t>
            </a:r>
            <a:r>
              <a:rPr lang="en-US" err="1">
                <a:latin typeface="Arial" pitchFamily="34" charset="0"/>
              </a:rPr>
              <a:t>Stra.Tech.Man</a:t>
            </a:r>
            <a:r>
              <a:rPr lang="en-US">
                <a:latin typeface="Arial" pitchFamily="34" charset="0"/>
              </a:rPr>
              <a:t> Synthesis</a:t>
            </a:r>
            <a:endParaRPr lang="el-GR">
              <a:latin typeface="Arial" pitchFamily="34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 rot="10139052">
            <a:off x="8112126" y="3429000"/>
            <a:ext cx="792163" cy="1646238"/>
          </a:xfrm>
          <a:prstGeom prst="curvedRightArrow">
            <a:avLst>
              <a:gd name="adj1" fmla="val 41563"/>
              <a:gd name="adj2" fmla="val 83126"/>
              <a:gd name="adj3" fmla="val 291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 rot="11160540">
            <a:off x="3071814" y="3573464"/>
            <a:ext cx="733425" cy="1501775"/>
          </a:xfrm>
          <a:prstGeom prst="curvedLeftArrow">
            <a:avLst>
              <a:gd name="adj1" fmla="val 40952"/>
              <a:gd name="adj2" fmla="val 81905"/>
              <a:gd name="adj3" fmla="val 335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5808664" y="4149725"/>
            <a:ext cx="485775" cy="615950"/>
          </a:xfrm>
          <a:prstGeom prst="upArrow">
            <a:avLst>
              <a:gd name="adj1" fmla="val 50000"/>
              <a:gd name="adj2" fmla="val 316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4008439" y="3357563"/>
            <a:ext cx="1150937" cy="792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New</a:t>
            </a:r>
          </a:p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Strategy</a:t>
            </a:r>
            <a:endParaRPr lang="el-GR" sz="12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5448300" y="3357563"/>
            <a:ext cx="1200150" cy="7921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New</a:t>
            </a:r>
          </a:p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Technology</a:t>
            </a:r>
            <a:endParaRPr lang="el-GR" sz="12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6888163" y="3357563"/>
            <a:ext cx="1130300" cy="863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New</a:t>
            </a:r>
          </a:p>
          <a:p>
            <a:pPr algn="ctr"/>
            <a:r>
              <a:rPr lang="en-US" sz="1200">
                <a:solidFill>
                  <a:schemeClr val="bg1"/>
                </a:solidFill>
                <a:latin typeface="Arial" pitchFamily="34" charset="0"/>
              </a:rPr>
              <a:t>Management</a:t>
            </a:r>
            <a:endParaRPr lang="el-GR" sz="120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 rot="11160540">
            <a:off x="3000376" y="1989139"/>
            <a:ext cx="733425" cy="1501775"/>
          </a:xfrm>
          <a:prstGeom prst="curvedLeftArrow">
            <a:avLst>
              <a:gd name="adj1" fmla="val 40952"/>
              <a:gd name="adj2" fmla="val 81905"/>
              <a:gd name="adj3" fmla="val 3358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 rot="10139052">
            <a:off x="8183563" y="1916114"/>
            <a:ext cx="792162" cy="1646237"/>
          </a:xfrm>
          <a:prstGeom prst="curvedRightArrow">
            <a:avLst>
              <a:gd name="adj1" fmla="val 41563"/>
              <a:gd name="adj2" fmla="val 83126"/>
              <a:gd name="adj3" fmla="val 291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>
            <a:off x="5808664" y="2636838"/>
            <a:ext cx="485775" cy="615950"/>
          </a:xfrm>
          <a:prstGeom prst="upArrow">
            <a:avLst>
              <a:gd name="adj1" fmla="val 50000"/>
              <a:gd name="adj2" fmla="val 3169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3863752" y="1700808"/>
            <a:ext cx="4248150" cy="914400"/>
          </a:xfrm>
          <a:custGeom>
            <a:avLst/>
            <a:gdLst>
              <a:gd name="G0" fmla="+- 1981 0 0"/>
              <a:gd name="G1" fmla="+- 21600 0 1981"/>
              <a:gd name="G2" fmla="+- 21600 0 1981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981" y="10800"/>
                </a:moveTo>
                <a:cubicBezTo>
                  <a:pt x="1981" y="15671"/>
                  <a:pt x="5929" y="19619"/>
                  <a:pt x="10800" y="19619"/>
                </a:cubicBezTo>
                <a:cubicBezTo>
                  <a:pt x="15671" y="19619"/>
                  <a:pt x="19619" y="15671"/>
                  <a:pt x="19619" y="10800"/>
                </a:cubicBezTo>
                <a:cubicBezTo>
                  <a:pt x="19619" y="5929"/>
                  <a:pt x="15671" y="1981"/>
                  <a:pt x="10800" y="1981"/>
                </a:cubicBezTo>
                <a:cubicBezTo>
                  <a:pt x="5929" y="1981"/>
                  <a:pt x="1981" y="5929"/>
                  <a:pt x="1981" y="10800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4224339" y="1916113"/>
            <a:ext cx="35274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New </a:t>
            </a:r>
            <a:r>
              <a:rPr lang="en-US" err="1">
                <a:latin typeface="Arial" pitchFamily="34" charset="0"/>
              </a:rPr>
              <a:t>Stra.Tech.Man</a:t>
            </a:r>
            <a:r>
              <a:rPr lang="en-US">
                <a:latin typeface="Arial" pitchFamily="34" charset="0"/>
              </a:rPr>
              <a:t> Synthesis</a:t>
            </a:r>
            <a:endParaRPr lang="el-GR">
              <a:latin typeface="Arial" pitchFamily="34" charset="0"/>
            </a:endParaRPr>
          </a:p>
        </p:txBody>
      </p:sp>
      <p:sp>
        <p:nvSpPr>
          <p:cNvPr id="18" name="AutoShape 16"/>
          <p:cNvSpPr>
            <a:spLocks noChangeArrowheads="1"/>
          </p:cNvSpPr>
          <p:nvPr/>
        </p:nvSpPr>
        <p:spPr bwMode="auto">
          <a:xfrm>
            <a:off x="5016501" y="3429001"/>
            <a:ext cx="574675" cy="358775"/>
          </a:xfrm>
          <a:prstGeom prst="leftRightArrow">
            <a:avLst>
              <a:gd name="adj1" fmla="val 50000"/>
              <a:gd name="adj2" fmla="val 32035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9" name="AutoShape 17"/>
          <p:cNvSpPr>
            <a:spLocks noChangeArrowheads="1"/>
          </p:cNvSpPr>
          <p:nvPr/>
        </p:nvSpPr>
        <p:spPr bwMode="auto">
          <a:xfrm>
            <a:off x="6456363" y="3429001"/>
            <a:ext cx="647700" cy="358775"/>
          </a:xfrm>
          <a:prstGeom prst="leftRightArrow">
            <a:avLst>
              <a:gd name="adj1" fmla="val 50000"/>
              <a:gd name="adj2" fmla="val 36106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4800601" y="3860801"/>
            <a:ext cx="2303463" cy="358775"/>
          </a:xfrm>
          <a:prstGeom prst="leftRightArrow">
            <a:avLst>
              <a:gd name="adj1" fmla="val 50000"/>
              <a:gd name="adj2" fmla="val 128407"/>
            </a:avLst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1" name="AutoShape 19"/>
          <p:cNvSpPr>
            <a:spLocks noChangeArrowheads="1"/>
          </p:cNvSpPr>
          <p:nvPr/>
        </p:nvSpPr>
        <p:spPr bwMode="auto">
          <a:xfrm rot="16200000">
            <a:off x="3539581" y="-207268"/>
            <a:ext cx="5040560" cy="7848600"/>
          </a:xfrm>
          <a:prstGeom prst="homePlate">
            <a:avLst>
              <a:gd name="adj" fmla="val 25000"/>
            </a:avLst>
          </a:prstGeom>
          <a:noFill/>
          <a:ln w="76200">
            <a:solidFill>
              <a:srgbClr val="002060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2279576" y="5661248"/>
            <a:ext cx="2232248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>
                <a:latin typeface="+mj-lt"/>
              </a:rPr>
              <a:t>The Reproduction of the Evolutionary Physiology of the </a:t>
            </a:r>
            <a:r>
              <a:rPr lang="en-US" sz="1400" dirty="0" smtClean="0">
                <a:latin typeface="+mj-lt"/>
              </a:rPr>
              <a:t>Organization</a:t>
            </a:r>
            <a:endParaRPr lang="en-US" sz="1400" dirty="0">
              <a:latin typeface="+mj-lt"/>
            </a:endParaRPr>
          </a:p>
        </p:txBody>
      </p:sp>
      <p:sp>
        <p:nvSpPr>
          <p:cNvPr id="25" name="22 - TextBox"/>
          <p:cNvSpPr txBox="1"/>
          <p:nvPr/>
        </p:nvSpPr>
        <p:spPr>
          <a:xfrm>
            <a:off x="4007768" y="764705"/>
            <a:ext cx="4104456" cy="30777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Evolving Global Environment</a:t>
            </a:r>
            <a:endParaRPr lang="el-GR" sz="1400" dirty="0">
              <a:solidFill>
                <a:schemeClr val="bg1"/>
              </a:solidFill>
            </a:endParaRPr>
          </a:p>
        </p:txBody>
      </p:sp>
      <p:sp>
        <p:nvSpPr>
          <p:cNvPr id="26" name="23 - Λυγισμένο βέλος"/>
          <p:cNvSpPr/>
          <p:nvPr/>
        </p:nvSpPr>
        <p:spPr>
          <a:xfrm rot="5400000">
            <a:off x="6504924" y="2325756"/>
            <a:ext cx="4798775" cy="1584176"/>
          </a:xfrm>
          <a:prstGeom prst="ben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27" name="24 - TextBox"/>
          <p:cNvSpPr txBox="1"/>
          <p:nvPr/>
        </p:nvSpPr>
        <p:spPr>
          <a:xfrm>
            <a:off x="8112224" y="5517232"/>
            <a:ext cx="1872208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The Change Management Mechanisms of the Organization</a:t>
            </a:r>
            <a:endParaRPr lang="el-GR" sz="1400" dirty="0"/>
          </a:p>
        </p:txBody>
      </p:sp>
      <p:sp>
        <p:nvSpPr>
          <p:cNvPr id="28" name="25 - Αριστερό-δεξιό βέλος"/>
          <p:cNvSpPr/>
          <p:nvPr/>
        </p:nvSpPr>
        <p:spPr>
          <a:xfrm>
            <a:off x="4439816" y="5877272"/>
            <a:ext cx="3672408" cy="484632"/>
          </a:xfrm>
          <a:prstGeom prst="left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9" name="28 - Βέλος αναστροφής"/>
          <p:cNvSpPr/>
          <p:nvPr/>
        </p:nvSpPr>
        <p:spPr>
          <a:xfrm rot="16200000">
            <a:off x="-1025765" y="2880664"/>
            <a:ext cx="5539284" cy="1136497"/>
          </a:xfrm>
          <a:prstGeom prst="utur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30" name="29 - Δεξιό βέλος"/>
          <p:cNvSpPr/>
          <p:nvPr/>
        </p:nvSpPr>
        <p:spPr>
          <a:xfrm>
            <a:off x="1998617" y="718457"/>
            <a:ext cx="2063932" cy="484632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75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Κανονικό πεντάγωνο"/>
          <p:cNvSpPr/>
          <p:nvPr/>
        </p:nvSpPr>
        <p:spPr>
          <a:xfrm>
            <a:off x="2209800" y="1240971"/>
            <a:ext cx="7620000" cy="5236029"/>
          </a:xfrm>
          <a:prstGeom prst="pent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aphicFrame>
        <p:nvGraphicFramePr>
          <p:cNvPr id="2" name="Διάγραμμα 1"/>
          <p:cNvGraphicFramePr/>
          <p:nvPr>
            <p:extLst>
              <p:ext uri="{D42A27DB-BD31-4B8C-83A1-F6EECF244321}">
                <p14:modId xmlns:p14="http://schemas.microsoft.com/office/powerpoint/2010/main" val="3419693678"/>
              </p:ext>
            </p:extLst>
          </p:nvPr>
        </p:nvGraphicFramePr>
        <p:xfrm>
          <a:off x="1632857" y="2060848"/>
          <a:ext cx="9130937" cy="4341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- Αστέρι 7 ακτινών"/>
          <p:cNvSpPr/>
          <p:nvPr/>
        </p:nvSpPr>
        <p:spPr>
          <a:xfrm>
            <a:off x="5159830" y="2991394"/>
            <a:ext cx="2063930" cy="2168435"/>
          </a:xfrm>
          <a:prstGeom prst="star7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/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The Wheel of Change Management</a:t>
            </a:r>
            <a:r>
              <a:rPr lang="el-GR" sz="1200" dirty="0" smtClean="0">
                <a:solidFill>
                  <a:schemeClr val="tx1"/>
                </a:solidFill>
              </a:rPr>
              <a:t> </a:t>
            </a:r>
            <a:r>
              <a:rPr lang="en-US" sz="1200" dirty="0" smtClean="0">
                <a:solidFill>
                  <a:schemeClr val="tx1"/>
                </a:solidFill>
              </a:rPr>
              <a:t>in </a:t>
            </a:r>
            <a:r>
              <a:rPr lang="en-US" sz="1200" dirty="0" err="1" smtClean="0">
                <a:solidFill>
                  <a:schemeClr val="tx1"/>
                </a:solidFill>
              </a:rPr>
              <a:t>Stra.Tech.Man</a:t>
            </a:r>
            <a:r>
              <a:rPr lang="en-US" sz="1200" dirty="0" smtClean="0">
                <a:solidFill>
                  <a:schemeClr val="tx1"/>
                </a:solidFill>
              </a:rPr>
              <a:t> Terms</a:t>
            </a:r>
            <a:endParaRPr lang="el-GR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37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1861</TotalTime>
  <Words>309</Words>
  <Application>Microsoft Office PowerPoint</Application>
  <PresentationFormat>Ευρεία οθόνη</PresentationFormat>
  <Paragraphs>107</Paragraphs>
  <Slides>7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Garamond</vt:lpstr>
      <vt:lpstr>Georgia</vt:lpstr>
      <vt:lpstr>Tahoma</vt:lpstr>
      <vt:lpstr>Times New Roman</vt:lpstr>
      <vt:lpstr>Θέμα του Office</vt:lpstr>
      <vt:lpstr>Διαφάνεια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in the “living organization” and the Stra.Tech.Man approach</dc:title>
  <dc:creator>User</dc:creator>
  <cp:lastModifiedBy>User</cp:lastModifiedBy>
  <cp:revision>53</cp:revision>
  <dcterms:created xsi:type="dcterms:W3CDTF">2019-03-01T10:35:41Z</dcterms:created>
  <dcterms:modified xsi:type="dcterms:W3CDTF">2019-03-22T17:55:55Z</dcterms:modified>
</cp:coreProperties>
</file>